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4"/>
  </p:notes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Proxima Nova"/>
      <p:regular r:id="rId15"/>
      <p:bold r:id="rId16"/>
      <p:italic r:id="rId17"/>
      <p:boldItalic r:id="rId18"/>
    </p:embeddedFont>
    <p:embeddedFont>
      <p:font typeface="Tahoma" panose="020B0604030504040204" pitchFamily="3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6932" autoAdjust="0"/>
  </p:normalViewPr>
  <p:slideViewPr>
    <p:cSldViewPr snapToGrid="0">
      <p:cViewPr varScale="1">
        <p:scale>
          <a:sx n="170" d="100"/>
          <a:sy n="170" d="100"/>
        </p:scale>
        <p:origin x="1468" y="3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70260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Notes Placeholder 2"/>
          <p:cNvSpPr>
            <a:spLocks noGrp="1"/>
          </p:cNvSpPr>
          <p:nvPr>
            <p:ph type="body" idx="1"/>
          </p:nvPr>
        </p:nvSpPr>
        <p:spPr/>
        <p:txBody>
          <a:bodyPr/>
          <a:lstStyle/>
          <a:p>
            <a:r>
              <a:t>When assessing Outlook Calendar Sync, it's helpful to compare it with mainstream calendar sync tools that often rely on cloud-based processing and two-way data exchange. While these platforms offer richer features, they also introduce significant risks and administrative burdens.</a:t>
            </a:r>
          </a:p>
          <a:p>
            <a:endParaRPr/>
          </a:p>
          <a:p>
            <a:r>
              <a:t>Outlook Calendar Sync stands out by providing a minimalist, one-way synchronization model with full local execution. This drastically reduces the attack surface and regulatory risks while giving users precise control over what data is shared.</a:t>
            </a:r>
          </a:p>
          <a:p>
            <a:endParaRPr/>
          </a:p>
          <a:p>
            <a:r>
              <a:t>Its user-first philosophy enables easy deployment for those who need it without requiring centralized infrastructure—making it a pragmatic choice for enterprises looking to balance security and flexibility.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Notes Placeholder 2"/>
          <p:cNvSpPr>
            <a:spLocks noGrp="1"/>
          </p:cNvSpPr>
          <p:nvPr>
            <p:ph type="body" idx="1"/>
          </p:nvPr>
        </p:nvSpPr>
        <p:spPr/>
        <p:txBody>
          <a:bodyPr/>
          <a:lstStyle/>
          <a:p>
            <a:r>
              <a:t>For IT leaders evaluating Outlook Calendar Sync, the decision hinges on user needs, privacy requirements, and the organization's risk appetite. This tool shines when used by employees who want selective syncing with minimal privacy trade-offs—such as those on flexible schedules or managing multiple roles.</a:t>
            </a:r>
          </a:p>
          <a:p>
            <a:endParaRPr/>
          </a:p>
          <a:p>
            <a:r>
              <a:t>To support secure deployment, IT departments can adopt lightweight governance: whitelisting the app publisher, sandboxing execution, and issuing user guidance on responsible usage. These measures allow enterprise standards to be met without heavy infrastructure.</a:t>
            </a:r>
          </a:p>
          <a:p>
            <a:endParaRPr/>
          </a:p>
          <a:p>
            <a:r>
              <a:t>Given its simplicity, affordability, and discrete functionality, a phased pilot rollout is ideal. It enables real-world validation before broader deployment, ensuring that adoption aligns with both user satisfaction and organizational policies.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Notes Placeholder 2"/>
          <p:cNvSpPr>
            <a:spLocks noGrp="1"/>
          </p:cNvSpPr>
          <p:nvPr>
            <p:ph type="body" idx="1"/>
          </p:nvPr>
        </p:nvSpPr>
        <p:spPr/>
        <p:txBody>
          <a:bodyPr/>
          <a:lstStyle/>
          <a:p>
            <a:r>
              <a:t>Outlook Calendar Sync offers a compelling balance of privacy, simplicity, and adaptability. Its design keeps data local, excludes telemetry, and gives control to the user—making it a low-risk addition to the enterprise digital ecosystem.</a:t>
            </a:r>
          </a:p>
          <a:p>
            <a:endParaRPr/>
          </a:p>
          <a:p>
            <a:r>
              <a:t>Its planned evolution toward Microsoft Graph support ensures that the tool will remain compatible with Microsoft's shifting Outlook architecture, safeguarding IT investments and long-term usability.</a:t>
            </a:r>
          </a:p>
          <a:p>
            <a:endParaRPr/>
          </a:p>
          <a:p>
            <a:r>
              <a:t>The most practical path forward is a pilot program. Identify interested users, validate deployment under IT supervision, and gather insights to inform broader rollout. This phased approach ensures adoption aligns with both strategic goals and employee preferences.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Notes Placeholder 2"/>
          <p:cNvSpPr>
            <a:spLocks noGrp="1"/>
          </p:cNvSpPr>
          <p:nvPr>
            <p:ph type="body" idx="1"/>
          </p:nvPr>
        </p:nvSpPr>
        <p:spPr/>
        <p:txBody>
          <a:bodyPr/>
          <a:lstStyle/>
          <a:p>
            <a:r>
              <a:t>Enterprise IT environments increasingly face the challenge of supporting employee flexibility while maintaining robust security and privacy standards. Outlook Calendar Sync (OCS) is a lightweight desktop tool designed to bridge personal and corporate scheduling in a privacy-conscious way.</a:t>
            </a:r>
          </a:p>
          <a:p>
            <a:endParaRPr/>
          </a:p>
          <a:p>
            <a:r>
              <a:t>This presentation introduces OCS, focusing on how it fits into BYOD policies and why its architecture appeals to IT professionals. The goal is to examine whether such a user-managed sync tool can meet organizational data protection standards while empowering employees.</a:t>
            </a:r>
          </a:p>
          <a:p>
            <a:endParaRPr/>
          </a:p>
          <a:p>
            <a:r>
              <a:t>In the context of hybrid work and growing user autonomy, this tool may offer a strategic balance between functionality and control. Let's explore its capabilities and limitations from an IT governance perspective.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Notes Placeholder 2"/>
          <p:cNvSpPr>
            <a:spLocks noGrp="1"/>
          </p:cNvSpPr>
          <p:nvPr>
            <p:ph type="body" idx="1"/>
          </p:nvPr>
        </p:nvSpPr>
        <p:spPr/>
        <p:txBody>
          <a:bodyPr/>
          <a:lstStyle/>
          <a:p>
            <a:r>
              <a:t>Outlook Calendar Sync functions entirely on the user's local machine, interacting directly with the installed Outlook application through its COM API. This means there is no remote server handling the calendar data—it’s accessed, processed, and transmitted securely from the user's desktop.</a:t>
            </a:r>
          </a:p>
          <a:p>
            <a:endParaRPr/>
          </a:p>
          <a:p>
            <a:r>
              <a:t>Once extracted, the selected events are pushed to a personal calendar through encrypted HTTPS API calls. Supported platforms include Google Calendar, iCloud, and others that accept standard calendar API inputs. This ensures user control and minimizes exposure.</a:t>
            </a:r>
          </a:p>
          <a:p>
            <a:endParaRPr/>
          </a:p>
          <a:p>
            <a:r>
              <a:t>The one-way architecture is a deliberate design to reinforce privacy. No data is pulled from the personal calendar back into the enterprise environment, and no event data is stored outside the endpoint or the target calendar platform.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Notes Placeholder 2"/>
          <p:cNvSpPr>
            <a:spLocks noGrp="1"/>
          </p:cNvSpPr>
          <p:nvPr>
            <p:ph type="body" idx="1"/>
          </p:nvPr>
        </p:nvSpPr>
        <p:spPr/>
        <p:txBody>
          <a:bodyPr/>
          <a:lstStyle/>
          <a:p>
            <a:r>
              <a:t>Outlook Calendar Sync emphasizes a strong privacy-by-design approach. Users have granular control over what data is shared: only selected events and calendars are synced, and none of this information is collected or stored externally.</a:t>
            </a:r>
          </a:p>
          <a:p>
            <a:endParaRPr/>
          </a:p>
          <a:p>
            <a:r>
              <a:t>The application does not track user behavior or transmit analytics. The only outbound connections are for validating software licenses and checking for updates. These interactions are limited in scope and frequency and don’t involve calendar content.</a:t>
            </a:r>
          </a:p>
          <a:p>
            <a:endParaRPr/>
          </a:p>
          <a:p>
            <a:r>
              <a:t>This privacy-forward architecture aligns with GDPR principles by ensuring data minimization, user control, and transparency. For IT departments, this drastically lowers compliance risk while giving users a functional solution for calendar management.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Notes Placeholder 2"/>
          <p:cNvSpPr>
            <a:spLocks noGrp="1"/>
          </p:cNvSpPr>
          <p:nvPr>
            <p:ph type="body" idx="1"/>
          </p:nvPr>
        </p:nvSpPr>
        <p:spPr/>
        <p:txBody>
          <a:bodyPr/>
          <a:lstStyle/>
          <a:p>
            <a:r>
              <a:t>Security is a core pillar of Outlook Calendar Sync's architecture. The software operates fully on the user’s desktop, which means sensitive calendar data never traverses any vendor-controlled servers. Everything from event selection to formatting happens locally.</a:t>
            </a:r>
          </a:p>
          <a:p>
            <a:endParaRPr/>
          </a:p>
          <a:p>
            <a:r>
              <a:t>When transmitting to a personal calendar, the application uses secure HTTPS protocols to encrypt event data in transit. This provides a critical layer of protection against interception.</a:t>
            </a:r>
          </a:p>
          <a:p>
            <a:endParaRPr/>
          </a:p>
          <a:p>
            <a:r>
              <a:t>Aside from syncing events, the only external communications the tool makes are occasional requests to verify licensing and check for software updates. These connections do not carry any calendar content or user-identifying data, making the tool both secure and discreet for enterprise use.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Notes Placeholder 2"/>
          <p:cNvSpPr>
            <a:spLocks noGrp="1"/>
          </p:cNvSpPr>
          <p:nvPr>
            <p:ph type="body" idx="1"/>
          </p:nvPr>
        </p:nvSpPr>
        <p:spPr/>
        <p:txBody>
          <a:bodyPr/>
          <a:lstStyle/>
          <a:p>
            <a:r>
              <a:t>Outlook Calendar Sync operates under a flexible licensing model that aligns well with diverse IT environments. Today, it’s sold as a personal license with a one-time purchase cost, allowing employees to adopt it independently without heavy administrative overhead.</a:t>
            </a:r>
          </a:p>
          <a:p>
            <a:endParaRPr/>
          </a:p>
          <a:p>
            <a:r>
              <a:t>However, the vendor has expressed openness to corporate licensing models for organizations that wish to centrally manage deployment and compliance. This provides an opportunity for IT departments to formalize adoption when needed.</a:t>
            </a:r>
          </a:p>
          <a:p>
            <a:endParaRPr/>
          </a:p>
          <a:p>
            <a:r>
              <a:t>Importantly, full organizational rollout isn’t required. Selective enablement—especially for employees with hybrid work or frequent personal scheduling needs—makes this tool an adaptable fit in enterprise policies.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Notes Placeholder 2"/>
          <p:cNvSpPr>
            <a:spLocks noGrp="1"/>
          </p:cNvSpPr>
          <p:nvPr>
            <p:ph type="body" idx="1"/>
          </p:nvPr>
        </p:nvSpPr>
        <p:spPr/>
        <p:txBody>
          <a:bodyPr/>
          <a:lstStyle/>
          <a:p>
            <a:r>
              <a:t>From a compliance perspective, Outlook Calendar Sync demonstrates a strong alignment with data protection regulations, particularly the General Data Protection Regulation (GDPR). Its privacy-by-design approach ensures that users retain control over what data is shared, with no unnecessary data processing or retention.</a:t>
            </a:r>
          </a:p>
          <a:p>
            <a:endParaRPr/>
          </a:p>
          <a:p>
            <a:r>
              <a:t>The tool avoids central data storage entirely, eliminating a major source of risk in many enterprise tools. All calendar data remains on user devices or is transmitted securely to user-authorized endpoints like personal calendars.</a:t>
            </a:r>
          </a:p>
          <a:p>
            <a:endParaRPr/>
          </a:p>
          <a:p>
            <a:r>
              <a:t>Additionally, the developer is based in Germany and adheres to EU data protection laws. This enhances trust for enterprises concerned with jurisdictional risk and legal recourse, making OCS a low-risk tool from a regulatory standpoint.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Notes Placeholder 2"/>
          <p:cNvSpPr>
            <a:spLocks noGrp="1"/>
          </p:cNvSpPr>
          <p:nvPr>
            <p:ph type="body" idx="1"/>
          </p:nvPr>
        </p:nvSpPr>
        <p:spPr/>
        <p:txBody>
          <a:bodyPr/>
          <a:lstStyle/>
          <a:p>
            <a:r>
              <a:t>The risk profile of Outlook Calendar Sync is particularly favorable due to its lean architecture. It requires no server hosting, no persistent connections, and only initiates outbound HTTPS traffic when syncing or updating—significantly reducing exposure to external threats.</a:t>
            </a:r>
          </a:p>
          <a:p>
            <a:endParaRPr/>
          </a:p>
          <a:p>
            <a:r>
              <a:t>Its only dependencies are the Windows operating system and the Outlook COM API, which can be governed through IT group policy, AppLocker, or virtualization tools. No elevated privileges are needed, and updates can be managed manually or pre-approved.</a:t>
            </a:r>
          </a:p>
          <a:p>
            <a:endParaRPr/>
          </a:p>
          <a:p>
            <a:r>
              <a:t>Testimonials from IT administrators suggest that this tool is perceived as a low-risk addition for users who want it, especially when sandboxed or restricted through enterprise application control policies.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Notes Placeholder 2"/>
          <p:cNvSpPr>
            <a:spLocks noGrp="1"/>
          </p:cNvSpPr>
          <p:nvPr>
            <p:ph type="body" idx="1"/>
          </p:nvPr>
        </p:nvSpPr>
        <p:spPr/>
        <p:txBody>
          <a:bodyPr/>
          <a:lstStyle/>
          <a:p>
            <a:r>
              <a:t>Microsoft has signaled plans to deprecate the traditional Outlook COM interface in favor of Microsoft Graph-based access. This shift will affect many desktop tools that rely on legacy APIs to interact with Outlook data.</a:t>
            </a:r>
          </a:p>
          <a:p>
            <a:endParaRPr/>
          </a:p>
          <a:p>
            <a:r>
              <a:t>The developer behind Outlook Calendar Sync has proactively begun work on a new version that uses the Microsoft Graph API instead. This ensures compatibility with modern versions of Outlook and reinforces the tool’s long-term viability.</a:t>
            </a:r>
          </a:p>
          <a:p>
            <a:endParaRPr/>
          </a:p>
          <a:p>
            <a:r>
              <a:t>For enterprises considering adoption, this roadmap offers assurance that the tool will remain operational, standards-compliant, and adaptable to evolving Microsoft ecosystem changes.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800"/>
              <a:buNone/>
              <a:defRPr sz="4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None/>
              <a:defRPr sz="24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1"/>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atin typeface="Tahoma" panose="020B0604030504040204" pitchFamily="34" charset="0"/>
                <a:ea typeface="Tahoma" panose="020B0604030504040204" pitchFamily="34" charset="0"/>
                <a:cs typeface="Tahoma" panose="020B0604030504040204" pitchFamily="34" charset="0"/>
              </a:defRPr>
            </a:lvl1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2"/>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59" name="Google Shape;59;p12"/>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4000" b="1">
                <a:latin typeface="Tahoma" panose="020B0604030504040204" pitchFamily="34" charset="0"/>
                <a:ea typeface="Tahoma" panose="020B0604030504040204" pitchFamily="34" charset="0"/>
                <a:cs typeface="Tahoma" panose="020B0604030504040204" pitchFamily="34" charset="0"/>
              </a:defRPr>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60" name="Google Shape;60;p12"/>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atin typeface="Tahoma" panose="020B0604030504040204" pitchFamily="34" charset="0"/>
                <a:ea typeface="Tahoma" panose="020B0604030504040204" pitchFamily="34" charset="0"/>
                <a:cs typeface="Tahoma" panose="020B0604030504040204" pitchFamily="34" charset="0"/>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solidFill>
          <a:schemeClr val="dk1"/>
        </a:solidFill>
        <a:effectLst/>
      </p:bgPr>
    </p:bg>
    <p:spTree>
      <p:nvGrpSpPr>
        <p:cNvPr id="1" name="Shape 13"/>
        <p:cNvGrpSpPr/>
        <p:nvPr/>
      </p:nvGrpSpPr>
      <p:grpSpPr>
        <a:xfrm>
          <a:off x="0" y="0"/>
          <a:ext cx="0" cy="0"/>
          <a:chOff x="0" y="0"/>
          <a:chExt cx="0" cy="0"/>
        </a:xfrm>
      </p:grpSpPr>
      <p:cxnSp>
        <p:nvCxnSpPr>
          <p:cNvPr id="14" name="Google Shape;14;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5" name="Google Shape;15;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None/>
              <a:defRPr sz="36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19" name="Google Shape;19;p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200"/>
              <a:buNone/>
              <a:defRPr sz="2200">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304875"/>
            <a:ext cx="8520600" cy="34164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sz="1600">
                <a:latin typeface="Tahoma" panose="020B0604030504040204" pitchFamily="34" charset="0"/>
                <a:ea typeface="Tahoma" panose="020B0604030504040204" pitchFamily="34" charset="0"/>
                <a:cs typeface="Tahoma" panose="020B060403050404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4"/>
                </a:solidFill>
              </a:defRPr>
            </a:lvl1pPr>
            <a:lvl2pPr lvl="1">
              <a:buNone/>
              <a:defRPr>
                <a:solidFill>
                  <a:schemeClr val="accent4"/>
                </a:solidFill>
              </a:defRPr>
            </a:lvl2pPr>
            <a:lvl3pPr lvl="2">
              <a:buNone/>
              <a:defRPr>
                <a:solidFill>
                  <a:schemeClr val="accent4"/>
                </a:solidFill>
              </a:defRPr>
            </a:lvl3pPr>
            <a:lvl4pPr lvl="3">
              <a:buNone/>
              <a:defRPr>
                <a:solidFill>
                  <a:schemeClr val="accent4"/>
                </a:solidFill>
              </a:defRPr>
            </a:lvl4pPr>
            <a:lvl5pPr lvl="4">
              <a:buNone/>
              <a:defRPr>
                <a:solidFill>
                  <a:schemeClr val="accent4"/>
                </a:solidFill>
              </a:defRPr>
            </a:lvl5pPr>
            <a:lvl6pPr lvl="5">
              <a:buNone/>
              <a:defRPr>
                <a:solidFill>
                  <a:schemeClr val="accent4"/>
                </a:solidFill>
              </a:defRPr>
            </a:lvl6pPr>
            <a:lvl7pPr lvl="6">
              <a:buNone/>
              <a:defRPr>
                <a:solidFill>
                  <a:schemeClr val="accent4"/>
                </a:solidFill>
              </a:defRPr>
            </a:lvl7pPr>
            <a:lvl8pPr lvl="7">
              <a:buNone/>
              <a:defRPr>
                <a:solidFill>
                  <a:schemeClr val="accent4"/>
                </a:solidFill>
              </a:defRPr>
            </a:lvl8pPr>
            <a:lvl9pPr lvl="8">
              <a:buNone/>
              <a:defRPr>
                <a:solidFill>
                  <a:schemeClr val="accent4"/>
                </a:solidFill>
              </a:defRPr>
            </a:lvl9pPr>
          </a:lstStyle>
          <a:p>
            <a:pPr marL="0" lvl="0" indent="0" algn="r" rtl="0">
              <a:spcBef>
                <a:spcPts val="0"/>
              </a:spcBef>
              <a:spcAft>
                <a:spcPts val="0"/>
              </a:spcAft>
              <a:buNone/>
            </a:pPr>
            <a:fld id="{00000000-1234-1234-1234-123412341234}" type="slidenum">
              <a:rPr lang="en"/>
              <a:t>‹#›</a:t>
            </a:fld>
            <a:endParaRPr/>
          </a:p>
        </p:txBody>
      </p:sp>
      <p:sp>
        <p:nvSpPr>
          <p:cNvPr id="22" name="Google Shape;22;p4"/>
          <p:cNvSpPr txBox="1">
            <a:spLocks noGrp="1"/>
          </p:cNvSpPr>
          <p:nvPr>
            <p:ph type="subTitle" idx="2"/>
          </p:nvPr>
        </p:nvSpPr>
        <p:spPr>
          <a:xfrm>
            <a:off x="387975" y="789025"/>
            <a:ext cx="8520600" cy="833100"/>
          </a:xfrm>
          <a:prstGeom prst="rect">
            <a:avLst/>
          </a:prstGeom>
        </p:spPr>
        <p:txBody>
          <a:bodyPr spcFirstLastPara="1" wrap="square" lIns="91425" tIns="91425" rIns="91425" bIns="91425" anchor="t" anchorCtr="0">
            <a:normAutofit/>
          </a:bodyPr>
          <a:lstStyle>
            <a:lvl1pPr lvl="0">
              <a:spcBef>
                <a:spcPts val="0"/>
              </a:spcBef>
              <a:spcAft>
                <a:spcPts val="0"/>
              </a:spcAft>
              <a:buSzPts val="1500"/>
              <a:buNone/>
              <a:defRPr sz="1500">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userDrawn="1">
  <p:cSld name="TITLE_AND_BODY_1">
    <p:spTree>
      <p:nvGrpSpPr>
        <p:cNvPr id="1" name="Shape 23"/>
        <p:cNvGrpSpPr/>
        <p:nvPr/>
      </p:nvGrpSpPr>
      <p:grpSpPr>
        <a:xfrm>
          <a:off x="0" y="0"/>
          <a:ext cx="0" cy="0"/>
          <a:chOff x="0" y="0"/>
          <a:chExt cx="0" cy="0"/>
        </a:xfrm>
      </p:grpSpPr>
      <p:sp>
        <p:nvSpPr>
          <p:cNvPr id="24" name="Google Shape;24;p5"/>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25" name="Google Shape;25;p5"/>
          <p:cNvSpPr txBox="1">
            <a:spLocks noGrp="1"/>
          </p:cNvSpPr>
          <p:nvPr>
            <p:ph type="title" hasCustomPrompt="1"/>
          </p:nvPr>
        </p:nvSpPr>
        <p:spPr>
          <a:xfrm>
            <a:off x="311700" y="0"/>
            <a:ext cx="8520600" cy="712925"/>
          </a:xfrm>
          <a:prstGeom prst="rect">
            <a:avLst/>
          </a:prstGeom>
        </p:spPr>
        <p:txBody>
          <a:bodyPr spcFirstLastPara="1" wrap="square" lIns="91425" tIns="91425" rIns="91425" bIns="91425" anchor="ctr" anchorCtr="0">
            <a:normAutofit/>
          </a:bodyPr>
          <a:lstStyle>
            <a:lvl1pPr lvl="0" rtl="0">
              <a:spcBef>
                <a:spcPts val="0"/>
              </a:spcBef>
              <a:spcAft>
                <a:spcPts val="0"/>
              </a:spcAft>
              <a:buSzPts val="2200"/>
              <a:buNone/>
              <a:defRPr sz="2200">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dirty="0"/>
              <a:t>Agenda</a:t>
            </a:r>
            <a:endParaRPr dirty="0"/>
          </a:p>
        </p:txBody>
      </p:sp>
      <p:sp>
        <p:nvSpPr>
          <p:cNvPr id="26" name="Google Shape;26;p5"/>
          <p:cNvSpPr txBox="1">
            <a:spLocks noGrp="1"/>
          </p:cNvSpPr>
          <p:nvPr>
            <p:ph type="body" idx="1"/>
          </p:nvPr>
        </p:nvSpPr>
        <p:spPr>
          <a:xfrm>
            <a:off x="311700" y="1194734"/>
            <a:ext cx="8520600" cy="3850965"/>
          </a:xfrm>
          <a:prstGeom prst="rect">
            <a:avLst/>
          </a:prstGeom>
        </p:spPr>
        <p:txBody>
          <a:bodyPr spcFirstLastPara="1" wrap="square" lIns="91425" tIns="91425" rIns="91425" bIns="91425" anchor="t" anchorCtr="0">
            <a:normAutofit/>
          </a:bodyPr>
          <a:lstStyle>
            <a:lvl1pPr marL="457200" lvl="0" indent="-330200" rtl="0">
              <a:spcBef>
                <a:spcPts val="0"/>
              </a:spcBef>
              <a:spcAft>
                <a:spcPts val="0"/>
              </a:spcAft>
              <a:buSzPts val="1600"/>
              <a:buChar char="●"/>
              <a:defRPr sz="1600">
                <a:latin typeface="Tahoma" panose="020B0604030504040204" pitchFamily="34" charset="0"/>
                <a:ea typeface="Tahoma" panose="020B0604030504040204" pitchFamily="34" charset="0"/>
                <a:cs typeface="Tahoma" panose="020B060403050404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
        <p:nvSpPr>
          <p:cNvPr id="27" name="Google Shape;27;p5"/>
          <p:cNvSpPr txBox="1">
            <a:spLocks noGrp="1"/>
          </p:cNvSpPr>
          <p:nvPr>
            <p:ph type="sldNum" idx="12"/>
          </p:nvPr>
        </p:nvSpPr>
        <p:spPr>
          <a:xfrm>
            <a:off x="8832297" y="4863993"/>
            <a:ext cx="311411" cy="192824"/>
          </a:xfrm>
          <a:prstGeom prst="rect">
            <a:avLst/>
          </a:prstGeom>
        </p:spPr>
        <p:txBody>
          <a:bodyPr spcFirstLastPara="1" wrap="square" lIns="91425" tIns="91425" rIns="91425" bIns="91425" anchor="ctr" anchorCtr="0">
            <a:normAutofit/>
          </a:bodyPr>
          <a:lstStyle>
            <a:lvl1pPr lvl="0" rtl="0">
              <a:buNone/>
              <a:defRPr>
                <a:solidFill>
                  <a:schemeClr val="accent4"/>
                </a:solidFill>
              </a:defRPr>
            </a:lvl1pPr>
            <a:lvl2pPr lvl="1" rtl="0">
              <a:buNone/>
              <a:defRPr>
                <a:solidFill>
                  <a:schemeClr val="accent4"/>
                </a:solidFill>
              </a:defRPr>
            </a:lvl2pPr>
            <a:lvl3pPr lvl="2" rtl="0">
              <a:buNone/>
              <a:defRPr>
                <a:solidFill>
                  <a:schemeClr val="accent4"/>
                </a:solidFill>
              </a:defRPr>
            </a:lvl3pPr>
            <a:lvl4pPr lvl="3" rtl="0">
              <a:buNone/>
              <a:defRPr>
                <a:solidFill>
                  <a:schemeClr val="accent4"/>
                </a:solidFill>
              </a:defRPr>
            </a:lvl4pPr>
            <a:lvl5pPr lvl="4" rtl="0">
              <a:buNone/>
              <a:defRPr>
                <a:solidFill>
                  <a:schemeClr val="accent4"/>
                </a:solidFill>
              </a:defRPr>
            </a:lvl5pPr>
            <a:lvl6pPr lvl="5" rtl="0">
              <a:buNone/>
              <a:defRPr>
                <a:solidFill>
                  <a:schemeClr val="accent4"/>
                </a:solidFill>
              </a:defRPr>
            </a:lvl6pPr>
            <a:lvl7pPr lvl="6" rtl="0">
              <a:buNone/>
              <a:defRPr>
                <a:solidFill>
                  <a:schemeClr val="accent4"/>
                </a:solidFill>
              </a:defRPr>
            </a:lvl7pPr>
            <a:lvl8pPr lvl="7" rtl="0">
              <a:buNone/>
              <a:defRPr>
                <a:solidFill>
                  <a:schemeClr val="accent4"/>
                </a:solidFill>
              </a:defRPr>
            </a:lvl8pPr>
            <a:lvl9pPr lvl="8" rtl="0">
              <a:buNone/>
              <a:defRPr>
                <a:solidFill>
                  <a:schemeClr val="accent4"/>
                </a:solidFill>
              </a:defRPr>
            </a:lvl9pPr>
          </a:lstStyle>
          <a:p>
            <a:pPr marL="0" lvl="0" indent="0" algn="r" rtl="0">
              <a:spcBef>
                <a:spcPts val="0"/>
              </a:spcBef>
              <a:spcAft>
                <a:spcPts val="0"/>
              </a:spcAft>
              <a:buNone/>
            </a:pPr>
            <a:fld id="{00000000-1234-1234-1234-123412341234}" type="slidenum">
              <a:rPr lang="en"/>
              <a:t>‹#›</a:t>
            </a:fld>
            <a:endParaRPr/>
          </a:p>
        </p:txBody>
      </p:sp>
      <p:sp>
        <p:nvSpPr>
          <p:cNvPr id="10" name="Subtitle 1">
            <a:extLst>
              <a:ext uri="{FF2B5EF4-FFF2-40B4-BE49-F238E27FC236}">
                <a16:creationId xmlns:a16="http://schemas.microsoft.com/office/drawing/2014/main" id="{0D296A4F-FF01-A06E-7AAA-3D203B6399A4}"/>
              </a:ext>
            </a:extLst>
          </p:cNvPr>
          <p:cNvSpPr>
            <a:spLocks noGrp="1"/>
          </p:cNvSpPr>
          <p:nvPr>
            <p:ph type="subTitle" idx="13"/>
          </p:nvPr>
        </p:nvSpPr>
        <p:spPr>
          <a:xfrm>
            <a:off x="311699" y="712926"/>
            <a:ext cx="8520599" cy="481810"/>
          </a:xfrm>
        </p:spPr>
        <p:txBody>
          <a:bodyPr tIns="0" anchor="t">
            <a:normAutofit/>
          </a:bodyPr>
          <a:lstStyle>
            <a:lvl1pPr marL="0" indent="0" algn="l">
              <a:lnSpc>
                <a:spcPct val="100000"/>
              </a:lnSpc>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200"/>
              <a:buNone/>
              <a:defRPr sz="2200">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body" idx="1"/>
          </p:nvPr>
        </p:nvSpPr>
        <p:spPr>
          <a:xfrm>
            <a:off x="311700" y="13810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atin typeface="Tahoma" panose="020B0604030504040204" pitchFamily="34" charset="0"/>
                <a:ea typeface="Tahoma" panose="020B0604030504040204" pitchFamily="34" charset="0"/>
                <a:cs typeface="Tahoma" panose="020B0604030504040204" pitchFamily="34"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6"/>
          <p:cNvSpPr txBox="1">
            <a:spLocks noGrp="1"/>
          </p:cNvSpPr>
          <p:nvPr>
            <p:ph type="body" idx="2"/>
          </p:nvPr>
        </p:nvSpPr>
        <p:spPr>
          <a:xfrm>
            <a:off x="4832400" y="13048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atin typeface="Tahoma" panose="020B0604030504040204" pitchFamily="34" charset="0"/>
                <a:ea typeface="Tahoma" panose="020B0604030504040204" pitchFamily="34" charset="0"/>
                <a:cs typeface="Tahoma" panose="020B0604030504040204" pitchFamily="34"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4"/>
                </a:solidFill>
              </a:defRPr>
            </a:lvl1pPr>
            <a:lvl2pPr lvl="1">
              <a:buNone/>
              <a:defRPr>
                <a:solidFill>
                  <a:schemeClr val="accent4"/>
                </a:solidFill>
              </a:defRPr>
            </a:lvl2pPr>
            <a:lvl3pPr lvl="2">
              <a:buNone/>
              <a:defRPr>
                <a:solidFill>
                  <a:schemeClr val="accent4"/>
                </a:solidFill>
              </a:defRPr>
            </a:lvl3pPr>
            <a:lvl4pPr lvl="3">
              <a:buNone/>
              <a:defRPr>
                <a:solidFill>
                  <a:schemeClr val="accent4"/>
                </a:solidFill>
              </a:defRPr>
            </a:lvl4pPr>
            <a:lvl5pPr lvl="4">
              <a:buNone/>
              <a:defRPr>
                <a:solidFill>
                  <a:schemeClr val="accent4"/>
                </a:solidFill>
              </a:defRPr>
            </a:lvl5pPr>
            <a:lvl6pPr lvl="5">
              <a:buNone/>
              <a:defRPr>
                <a:solidFill>
                  <a:schemeClr val="accent4"/>
                </a:solidFill>
              </a:defRPr>
            </a:lvl6pPr>
            <a:lvl7pPr lvl="6">
              <a:buNone/>
              <a:defRPr>
                <a:solidFill>
                  <a:schemeClr val="accent4"/>
                </a:solidFill>
              </a:defRPr>
            </a:lvl7pPr>
            <a:lvl8pPr lvl="7">
              <a:buNone/>
              <a:defRPr>
                <a:solidFill>
                  <a:schemeClr val="accent4"/>
                </a:solidFill>
              </a:defRPr>
            </a:lvl8pPr>
            <a:lvl9pPr lvl="8">
              <a:buNone/>
              <a:defRPr>
                <a:solidFill>
                  <a:schemeClr val="accent4"/>
                </a:solidFill>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6"/>
          <p:cNvSpPr txBox="1">
            <a:spLocks noGrp="1"/>
          </p:cNvSpPr>
          <p:nvPr>
            <p:ph type="subTitle" idx="3"/>
          </p:nvPr>
        </p:nvSpPr>
        <p:spPr>
          <a:xfrm>
            <a:off x="386975" y="864000"/>
            <a:ext cx="8368200" cy="842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500"/>
              <a:buNone/>
              <a:defRPr sz="1500">
                <a:latin typeface="Tahoma" panose="020B0604030504040204" pitchFamily="34" charset="0"/>
                <a:ea typeface="Tahoma" panose="020B0604030504040204" pitchFamily="34" charset="0"/>
                <a:cs typeface="Tahoma" panose="020B0604030504040204" pitchFamily="34" charset="0"/>
              </a:defRPr>
            </a:lvl1pPr>
            <a:lvl2pPr lvl="1" algn="ctr" rtl="0">
              <a:lnSpc>
                <a:spcPct val="100000"/>
              </a:lnSpc>
              <a:spcBef>
                <a:spcPts val="0"/>
              </a:spcBef>
              <a:spcAft>
                <a:spcPts val="0"/>
              </a:spcAft>
              <a:buClr>
                <a:schemeClr val="accent5"/>
              </a:buClr>
              <a:buSzPts val="2100"/>
              <a:buNone/>
              <a:defRPr sz="2100">
                <a:solidFill>
                  <a:schemeClr val="accent5"/>
                </a:solidFill>
              </a:defRPr>
            </a:lvl2pPr>
            <a:lvl3pPr lvl="2" algn="ctr" rtl="0">
              <a:lnSpc>
                <a:spcPct val="100000"/>
              </a:lnSpc>
              <a:spcBef>
                <a:spcPts val="0"/>
              </a:spcBef>
              <a:spcAft>
                <a:spcPts val="0"/>
              </a:spcAft>
              <a:buClr>
                <a:schemeClr val="accent5"/>
              </a:buClr>
              <a:buSzPts val="2100"/>
              <a:buNone/>
              <a:defRPr sz="2100">
                <a:solidFill>
                  <a:schemeClr val="accent5"/>
                </a:solidFill>
              </a:defRPr>
            </a:lvl3pPr>
            <a:lvl4pPr lvl="3" algn="ctr" rtl="0">
              <a:lnSpc>
                <a:spcPct val="100000"/>
              </a:lnSpc>
              <a:spcBef>
                <a:spcPts val="0"/>
              </a:spcBef>
              <a:spcAft>
                <a:spcPts val="0"/>
              </a:spcAft>
              <a:buClr>
                <a:schemeClr val="accent5"/>
              </a:buClr>
              <a:buSzPts val="2100"/>
              <a:buNone/>
              <a:defRPr sz="2100">
                <a:solidFill>
                  <a:schemeClr val="accent5"/>
                </a:solidFill>
              </a:defRPr>
            </a:lvl4pPr>
            <a:lvl5pPr lvl="4" algn="ctr" rtl="0">
              <a:lnSpc>
                <a:spcPct val="100000"/>
              </a:lnSpc>
              <a:spcBef>
                <a:spcPts val="0"/>
              </a:spcBef>
              <a:spcAft>
                <a:spcPts val="0"/>
              </a:spcAft>
              <a:buClr>
                <a:schemeClr val="accent5"/>
              </a:buClr>
              <a:buSzPts val="2100"/>
              <a:buNone/>
              <a:defRPr sz="2100">
                <a:solidFill>
                  <a:schemeClr val="accent5"/>
                </a:solidFill>
              </a:defRPr>
            </a:lvl5pPr>
            <a:lvl6pPr lvl="5" algn="ctr" rtl="0">
              <a:lnSpc>
                <a:spcPct val="100000"/>
              </a:lnSpc>
              <a:spcBef>
                <a:spcPts val="0"/>
              </a:spcBef>
              <a:spcAft>
                <a:spcPts val="0"/>
              </a:spcAft>
              <a:buClr>
                <a:schemeClr val="accent5"/>
              </a:buClr>
              <a:buSzPts val="2100"/>
              <a:buNone/>
              <a:defRPr sz="2100">
                <a:solidFill>
                  <a:schemeClr val="accent5"/>
                </a:solidFill>
              </a:defRPr>
            </a:lvl6pPr>
            <a:lvl7pPr lvl="6" algn="ctr" rtl="0">
              <a:lnSpc>
                <a:spcPct val="100000"/>
              </a:lnSpc>
              <a:spcBef>
                <a:spcPts val="0"/>
              </a:spcBef>
              <a:spcAft>
                <a:spcPts val="0"/>
              </a:spcAft>
              <a:buClr>
                <a:schemeClr val="accent5"/>
              </a:buClr>
              <a:buSzPts val="2100"/>
              <a:buNone/>
              <a:defRPr sz="2100">
                <a:solidFill>
                  <a:schemeClr val="accent5"/>
                </a:solidFill>
              </a:defRPr>
            </a:lvl7pPr>
            <a:lvl8pPr lvl="7" algn="ctr" rtl="0">
              <a:lnSpc>
                <a:spcPct val="100000"/>
              </a:lnSpc>
              <a:spcBef>
                <a:spcPts val="0"/>
              </a:spcBef>
              <a:spcAft>
                <a:spcPts val="0"/>
              </a:spcAft>
              <a:buClr>
                <a:schemeClr val="accent5"/>
              </a:buClr>
              <a:buSzPts val="2100"/>
              <a:buNone/>
              <a:defRPr sz="2100">
                <a:solidFill>
                  <a:schemeClr val="accent5"/>
                </a:solidFill>
              </a:defRPr>
            </a:lvl8pPr>
            <a:lvl9pPr lvl="8" algn="ctr" rtl="0">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34" name="Google Shape;34;p6"/>
          <p:cNvSpPr txBox="1">
            <a:spLocks noGrp="1"/>
          </p:cNvSpPr>
          <p:nvPr>
            <p:ph type="body" idx="4"/>
          </p:nvPr>
        </p:nvSpPr>
        <p:spPr>
          <a:xfrm>
            <a:off x="4813725" y="3822525"/>
            <a:ext cx="3999900" cy="208200"/>
          </a:xfrm>
          <a:prstGeom prst="rect">
            <a:avLst/>
          </a:prstGeom>
        </p:spPr>
        <p:txBody>
          <a:bodyPr spcFirstLastPara="1" wrap="square" lIns="91425" tIns="91425" rIns="91425" bIns="91425" anchor="t" anchorCtr="0">
            <a:normAutofit/>
          </a:bodyPr>
          <a:lstStyle>
            <a:lvl1pPr marL="457200" lvl="0" indent="-273050" algn="r" rtl="0">
              <a:spcBef>
                <a:spcPts val="0"/>
              </a:spcBef>
              <a:spcAft>
                <a:spcPts val="0"/>
              </a:spcAft>
              <a:buSzPts val="700"/>
              <a:buChar char="●"/>
              <a:defRPr sz="700">
                <a:latin typeface="Tahoma" panose="020B0604030504040204" pitchFamily="34" charset="0"/>
                <a:ea typeface="Tahoma" panose="020B0604030504040204" pitchFamily="34" charset="0"/>
                <a:cs typeface="Tahoma" panose="020B0604030504040204" pitchFamily="34" charset="0"/>
              </a:defRPr>
            </a:lvl1pPr>
            <a:lvl2pPr marL="914400" lvl="1" indent="-260350" algn="r" rtl="0">
              <a:spcBef>
                <a:spcPts val="0"/>
              </a:spcBef>
              <a:spcAft>
                <a:spcPts val="0"/>
              </a:spcAft>
              <a:buSzPts val="500"/>
              <a:buChar char="○"/>
              <a:defRPr sz="500"/>
            </a:lvl2pPr>
            <a:lvl3pPr marL="1371600" lvl="2" indent="-260350" algn="r" rtl="0">
              <a:spcBef>
                <a:spcPts val="0"/>
              </a:spcBef>
              <a:spcAft>
                <a:spcPts val="0"/>
              </a:spcAft>
              <a:buSzPts val="500"/>
              <a:buChar char="■"/>
              <a:defRPr sz="500"/>
            </a:lvl3pPr>
            <a:lvl4pPr marL="1828800" lvl="3" indent="-260350" algn="r" rtl="0">
              <a:spcBef>
                <a:spcPts val="0"/>
              </a:spcBef>
              <a:spcAft>
                <a:spcPts val="0"/>
              </a:spcAft>
              <a:buSzPts val="500"/>
              <a:buChar char="●"/>
              <a:defRPr sz="500"/>
            </a:lvl4pPr>
            <a:lvl5pPr marL="2286000" lvl="4" indent="-260350" algn="r" rtl="0">
              <a:spcBef>
                <a:spcPts val="0"/>
              </a:spcBef>
              <a:spcAft>
                <a:spcPts val="0"/>
              </a:spcAft>
              <a:buSzPts val="500"/>
              <a:buChar char="○"/>
              <a:defRPr sz="500"/>
            </a:lvl5pPr>
            <a:lvl6pPr marL="2743200" lvl="5" indent="-260350" algn="r" rtl="0">
              <a:spcBef>
                <a:spcPts val="0"/>
              </a:spcBef>
              <a:spcAft>
                <a:spcPts val="0"/>
              </a:spcAft>
              <a:buSzPts val="500"/>
              <a:buChar char="■"/>
              <a:defRPr sz="500"/>
            </a:lvl6pPr>
            <a:lvl7pPr marL="3200400" lvl="6" indent="-260350" algn="r" rtl="0">
              <a:spcBef>
                <a:spcPts val="0"/>
              </a:spcBef>
              <a:spcAft>
                <a:spcPts val="0"/>
              </a:spcAft>
              <a:buSzPts val="500"/>
              <a:buChar char="●"/>
              <a:defRPr sz="500"/>
            </a:lvl7pPr>
            <a:lvl8pPr marL="3657600" lvl="7" indent="-260350" algn="r" rtl="0">
              <a:spcBef>
                <a:spcPts val="0"/>
              </a:spcBef>
              <a:spcAft>
                <a:spcPts val="0"/>
              </a:spcAft>
              <a:buSzPts val="500"/>
              <a:buChar char="○"/>
              <a:defRPr sz="500"/>
            </a:lvl8pPr>
            <a:lvl9pPr marL="4114800" lvl="8" indent="-260350" algn="r" rtl="0">
              <a:spcBef>
                <a:spcPts val="0"/>
              </a:spcBef>
              <a:spcAft>
                <a:spcPts val="0"/>
              </a:spcAft>
              <a:buSzPts val="500"/>
              <a:buChar char="■"/>
              <a:defRPr sz="5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Tahoma" panose="020B0604030504040204" pitchFamily="34" charset="0"/>
                <a:ea typeface="Tahoma" panose="020B0604030504040204" pitchFamily="34" charset="0"/>
                <a:cs typeface="Tahoma" panose="020B0604030504040204" pitchFamily="34"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atin typeface="Tahoma" panose="020B0604030504040204" pitchFamily="34" charset="0"/>
                <a:ea typeface="Tahoma" panose="020B0604030504040204" pitchFamily="34" charset="0"/>
                <a:cs typeface="Tahoma" panose="020B060403050404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cxnSp>
        <p:nvCxnSpPr>
          <p:cNvPr id="46" name="Google Shape;46;p10"/>
          <p:cNvCxnSpPr/>
          <p:nvPr/>
        </p:nvCxnSpPr>
        <p:spPr>
          <a:xfrm>
            <a:off x="5029675" y="4495500"/>
            <a:ext cx="468300" cy="0"/>
          </a:xfrm>
          <a:prstGeom prst="straightConnector1">
            <a:avLst/>
          </a:prstGeom>
          <a:noFill/>
          <a:ln w="19050" cap="flat" cmpd="sng">
            <a:solidFill>
              <a:schemeClr val="dk1"/>
            </a:solidFill>
            <a:prstDash val="solid"/>
            <a:round/>
            <a:headEnd type="none" w="sm" len="sm"/>
            <a:tailEnd type="none" w="sm" len="sm"/>
          </a:ln>
        </p:spPr>
      </p:cxn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10"/>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200"/>
              <a:buNone/>
              <a:defRPr sz="2200">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 name="Google Shape;49;p10"/>
          <p:cNvSpPr txBox="1">
            <a:spLocks noGrp="1"/>
          </p:cNvSpPr>
          <p:nvPr>
            <p:ph type="body" idx="1"/>
          </p:nvPr>
        </p:nvSpPr>
        <p:spPr>
          <a:xfrm>
            <a:off x="311700" y="13048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atin typeface="Tahoma" panose="020B0604030504040204" pitchFamily="34" charset="0"/>
                <a:ea typeface="Tahoma" panose="020B0604030504040204" pitchFamily="34" charset="0"/>
                <a:cs typeface="Tahoma" panose="020B0604030504040204" pitchFamily="34" charset="0"/>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50" name="Google Shape;50;p10"/>
          <p:cNvSpPr txBox="1">
            <a:spLocks noGrp="1"/>
          </p:cNvSpPr>
          <p:nvPr>
            <p:ph type="body" idx="2"/>
          </p:nvPr>
        </p:nvSpPr>
        <p:spPr>
          <a:xfrm>
            <a:off x="4832400" y="13048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atin typeface="Tahoma" panose="020B0604030504040204" pitchFamily="34" charset="0"/>
                <a:ea typeface="Tahoma" panose="020B0604030504040204" pitchFamily="34" charset="0"/>
                <a:cs typeface="Tahoma" panose="020B0604030504040204" pitchFamily="34" charset="0"/>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51" name="Google Shape;51;p10"/>
          <p:cNvSpPr txBox="1">
            <a:spLocks noGrp="1"/>
          </p:cNvSpPr>
          <p:nvPr>
            <p:ph type="subTitle" idx="3"/>
          </p:nvPr>
        </p:nvSpPr>
        <p:spPr>
          <a:xfrm>
            <a:off x="386975" y="787800"/>
            <a:ext cx="8368200" cy="842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500"/>
              <a:buNone/>
              <a:defRPr sz="1500">
                <a:latin typeface="Tahoma" panose="020B0604030504040204" pitchFamily="34" charset="0"/>
                <a:ea typeface="Tahoma" panose="020B0604030504040204" pitchFamily="34" charset="0"/>
                <a:cs typeface="Tahoma" panose="020B0604030504040204" pitchFamily="34" charset="0"/>
              </a:defRPr>
            </a:lvl1pPr>
            <a:lvl2pPr lvl="1" algn="ctr" rtl="0">
              <a:lnSpc>
                <a:spcPct val="100000"/>
              </a:lnSpc>
              <a:spcBef>
                <a:spcPts val="0"/>
              </a:spcBef>
              <a:spcAft>
                <a:spcPts val="0"/>
              </a:spcAft>
              <a:buClr>
                <a:schemeClr val="accent5"/>
              </a:buClr>
              <a:buSzPts val="2100"/>
              <a:buNone/>
              <a:defRPr sz="2100">
                <a:solidFill>
                  <a:schemeClr val="accent5"/>
                </a:solidFill>
              </a:defRPr>
            </a:lvl2pPr>
            <a:lvl3pPr lvl="2" algn="ctr" rtl="0">
              <a:lnSpc>
                <a:spcPct val="100000"/>
              </a:lnSpc>
              <a:spcBef>
                <a:spcPts val="0"/>
              </a:spcBef>
              <a:spcAft>
                <a:spcPts val="0"/>
              </a:spcAft>
              <a:buClr>
                <a:schemeClr val="accent5"/>
              </a:buClr>
              <a:buSzPts val="2100"/>
              <a:buNone/>
              <a:defRPr sz="2100">
                <a:solidFill>
                  <a:schemeClr val="accent5"/>
                </a:solidFill>
              </a:defRPr>
            </a:lvl3pPr>
            <a:lvl4pPr lvl="3" algn="ctr" rtl="0">
              <a:lnSpc>
                <a:spcPct val="100000"/>
              </a:lnSpc>
              <a:spcBef>
                <a:spcPts val="0"/>
              </a:spcBef>
              <a:spcAft>
                <a:spcPts val="0"/>
              </a:spcAft>
              <a:buClr>
                <a:schemeClr val="accent5"/>
              </a:buClr>
              <a:buSzPts val="2100"/>
              <a:buNone/>
              <a:defRPr sz="2100">
                <a:solidFill>
                  <a:schemeClr val="accent5"/>
                </a:solidFill>
              </a:defRPr>
            </a:lvl4pPr>
            <a:lvl5pPr lvl="4" algn="ctr" rtl="0">
              <a:lnSpc>
                <a:spcPct val="100000"/>
              </a:lnSpc>
              <a:spcBef>
                <a:spcPts val="0"/>
              </a:spcBef>
              <a:spcAft>
                <a:spcPts val="0"/>
              </a:spcAft>
              <a:buClr>
                <a:schemeClr val="accent5"/>
              </a:buClr>
              <a:buSzPts val="2100"/>
              <a:buNone/>
              <a:defRPr sz="2100">
                <a:solidFill>
                  <a:schemeClr val="accent5"/>
                </a:solidFill>
              </a:defRPr>
            </a:lvl5pPr>
            <a:lvl6pPr lvl="5" algn="ctr" rtl="0">
              <a:lnSpc>
                <a:spcPct val="100000"/>
              </a:lnSpc>
              <a:spcBef>
                <a:spcPts val="0"/>
              </a:spcBef>
              <a:spcAft>
                <a:spcPts val="0"/>
              </a:spcAft>
              <a:buClr>
                <a:schemeClr val="accent5"/>
              </a:buClr>
              <a:buSzPts val="2100"/>
              <a:buNone/>
              <a:defRPr sz="2100">
                <a:solidFill>
                  <a:schemeClr val="accent5"/>
                </a:solidFill>
              </a:defRPr>
            </a:lvl6pPr>
            <a:lvl7pPr lvl="6" algn="ctr" rtl="0">
              <a:lnSpc>
                <a:spcPct val="100000"/>
              </a:lnSpc>
              <a:spcBef>
                <a:spcPts val="0"/>
              </a:spcBef>
              <a:spcAft>
                <a:spcPts val="0"/>
              </a:spcAft>
              <a:buClr>
                <a:schemeClr val="accent5"/>
              </a:buClr>
              <a:buSzPts val="2100"/>
              <a:buNone/>
              <a:defRPr sz="2100">
                <a:solidFill>
                  <a:schemeClr val="accent5"/>
                </a:solidFill>
              </a:defRPr>
            </a:lvl7pPr>
            <a:lvl8pPr lvl="7" algn="ctr" rtl="0">
              <a:lnSpc>
                <a:spcPct val="100000"/>
              </a:lnSpc>
              <a:spcBef>
                <a:spcPts val="0"/>
              </a:spcBef>
              <a:spcAft>
                <a:spcPts val="0"/>
              </a:spcAft>
              <a:buClr>
                <a:schemeClr val="accent5"/>
              </a:buClr>
              <a:buSzPts val="2100"/>
              <a:buNone/>
              <a:defRPr sz="2100">
                <a:solidFill>
                  <a:schemeClr val="accent5"/>
                </a:solidFill>
              </a:defRPr>
            </a:lvl8pPr>
            <a:lvl9pPr lvl="8" algn="ctr" rtl="0">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52" name="Google Shape;52;p10"/>
          <p:cNvSpPr txBox="1">
            <a:spLocks noGrp="1"/>
          </p:cNvSpPr>
          <p:nvPr>
            <p:ph type="body" idx="4"/>
          </p:nvPr>
        </p:nvSpPr>
        <p:spPr>
          <a:xfrm>
            <a:off x="4813725" y="3822525"/>
            <a:ext cx="3999900" cy="208200"/>
          </a:xfrm>
          <a:prstGeom prst="rect">
            <a:avLst/>
          </a:prstGeom>
        </p:spPr>
        <p:txBody>
          <a:bodyPr spcFirstLastPara="1" wrap="square" lIns="91425" tIns="91425" rIns="91425" bIns="91425" anchor="t" anchorCtr="0">
            <a:normAutofit/>
          </a:bodyPr>
          <a:lstStyle>
            <a:lvl1pPr marL="457200" lvl="0" indent="-273050" algn="r" rtl="0">
              <a:spcBef>
                <a:spcPts val="0"/>
              </a:spcBef>
              <a:spcAft>
                <a:spcPts val="0"/>
              </a:spcAft>
              <a:buSzPts val="700"/>
              <a:buChar char="●"/>
              <a:defRPr sz="700">
                <a:latin typeface="Tahoma" panose="020B0604030504040204" pitchFamily="34" charset="0"/>
                <a:ea typeface="Tahoma" panose="020B0604030504040204" pitchFamily="34" charset="0"/>
                <a:cs typeface="Tahoma" panose="020B0604030504040204" pitchFamily="34" charset="0"/>
              </a:defRPr>
            </a:lvl1pPr>
            <a:lvl2pPr marL="914400" lvl="1" indent="-260350" algn="r" rtl="0">
              <a:spcBef>
                <a:spcPts val="0"/>
              </a:spcBef>
              <a:spcAft>
                <a:spcPts val="0"/>
              </a:spcAft>
              <a:buSzPts val="500"/>
              <a:buChar char="○"/>
              <a:defRPr sz="500"/>
            </a:lvl2pPr>
            <a:lvl3pPr marL="1371600" lvl="2" indent="-260350" algn="r" rtl="0">
              <a:spcBef>
                <a:spcPts val="0"/>
              </a:spcBef>
              <a:spcAft>
                <a:spcPts val="0"/>
              </a:spcAft>
              <a:buSzPts val="500"/>
              <a:buChar char="■"/>
              <a:defRPr sz="500"/>
            </a:lvl3pPr>
            <a:lvl4pPr marL="1828800" lvl="3" indent="-260350" algn="r" rtl="0">
              <a:spcBef>
                <a:spcPts val="0"/>
              </a:spcBef>
              <a:spcAft>
                <a:spcPts val="0"/>
              </a:spcAft>
              <a:buSzPts val="500"/>
              <a:buChar char="●"/>
              <a:defRPr sz="500"/>
            </a:lvl4pPr>
            <a:lvl5pPr marL="2286000" lvl="4" indent="-260350" algn="r" rtl="0">
              <a:spcBef>
                <a:spcPts val="0"/>
              </a:spcBef>
              <a:spcAft>
                <a:spcPts val="0"/>
              </a:spcAft>
              <a:buSzPts val="500"/>
              <a:buChar char="○"/>
              <a:defRPr sz="500"/>
            </a:lvl5pPr>
            <a:lvl6pPr marL="2743200" lvl="5" indent="-260350" algn="r" rtl="0">
              <a:spcBef>
                <a:spcPts val="0"/>
              </a:spcBef>
              <a:spcAft>
                <a:spcPts val="0"/>
              </a:spcAft>
              <a:buSzPts val="500"/>
              <a:buChar char="■"/>
              <a:defRPr sz="500"/>
            </a:lvl6pPr>
            <a:lvl7pPr marL="3200400" lvl="6" indent="-260350" algn="r" rtl="0">
              <a:spcBef>
                <a:spcPts val="0"/>
              </a:spcBef>
              <a:spcAft>
                <a:spcPts val="0"/>
              </a:spcAft>
              <a:buSzPts val="500"/>
              <a:buChar char="●"/>
              <a:defRPr sz="500"/>
            </a:lvl7pPr>
            <a:lvl8pPr marL="3657600" lvl="7" indent="-260350" algn="r" rtl="0">
              <a:spcBef>
                <a:spcPts val="0"/>
              </a:spcBef>
              <a:spcAft>
                <a:spcPts val="0"/>
              </a:spcAft>
              <a:buSzPts val="500"/>
              <a:buChar char="○"/>
              <a:defRPr sz="500"/>
            </a:lvl8pPr>
            <a:lvl9pPr marL="4114800" lvl="8" indent="-260350" algn="r" rtl="0">
              <a:spcBef>
                <a:spcPts val="0"/>
              </a:spcBef>
              <a:spcAft>
                <a:spcPts val="0"/>
              </a:spcAft>
              <a:buSzPts val="500"/>
              <a:buChar char="■"/>
              <a:defRPr sz="500"/>
            </a:lvl9pPr>
          </a:lstStyle>
          <a:p>
            <a:endParaRPr/>
          </a:p>
        </p:txBody>
      </p:sp>
      <p:sp>
        <p:nvSpPr>
          <p:cNvPr id="53" name="Google Shape;53;p10"/>
          <p:cNvSpPr txBox="1">
            <a:spLocks noGrp="1"/>
          </p:cNvSpPr>
          <p:nvPr>
            <p:ph type="sldNum" idx="5"/>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accent4"/>
                </a:solidFill>
              </a:defRPr>
            </a:lvl1pPr>
            <a:lvl2pPr lvl="1" rtl="0">
              <a:buNone/>
              <a:defRPr>
                <a:solidFill>
                  <a:schemeClr val="accent4"/>
                </a:solidFill>
              </a:defRPr>
            </a:lvl2pPr>
            <a:lvl3pPr lvl="2" rtl="0">
              <a:buNone/>
              <a:defRPr>
                <a:solidFill>
                  <a:schemeClr val="accent4"/>
                </a:solidFill>
              </a:defRPr>
            </a:lvl3pPr>
            <a:lvl4pPr lvl="3" rtl="0">
              <a:buNone/>
              <a:defRPr>
                <a:solidFill>
                  <a:schemeClr val="accent4"/>
                </a:solidFill>
              </a:defRPr>
            </a:lvl4pPr>
            <a:lvl5pPr lvl="4" rtl="0">
              <a:buNone/>
              <a:defRPr>
                <a:solidFill>
                  <a:schemeClr val="accent4"/>
                </a:solidFill>
              </a:defRPr>
            </a:lvl5pPr>
            <a:lvl6pPr lvl="5" rtl="0">
              <a:buNone/>
              <a:defRPr>
                <a:solidFill>
                  <a:schemeClr val="accent4"/>
                </a:solidFill>
              </a:defRPr>
            </a:lvl6pPr>
            <a:lvl7pPr lvl="6" rtl="0">
              <a:buNone/>
              <a:defRPr>
                <a:solidFill>
                  <a:schemeClr val="accent4"/>
                </a:solidFill>
              </a:defRPr>
            </a:lvl7pPr>
            <a:lvl8pPr lvl="7" rtl="0">
              <a:buNone/>
              <a:defRPr>
                <a:solidFill>
                  <a:schemeClr val="accent4"/>
                </a:solidFill>
              </a:defRPr>
            </a:lvl8pPr>
            <a:lvl9pPr lvl="8" rtl="0">
              <a:buNone/>
              <a:defRPr>
                <a:solidFill>
                  <a:schemeClr val="accent4"/>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Tahoma" panose="020B0604030504040204" pitchFamily="34" charset="0"/>
                <a:ea typeface="Tahoma" panose="020B0604030504040204" pitchFamily="34" charset="0"/>
                <a:cs typeface="Tahoma" panose="020B0604030504040204" pitchFamily="34" charset="0"/>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53C74-664A-CF6B-4D6B-E77A11FA4D3A}"/>
              </a:ext>
            </a:extLst>
          </p:cNvPr>
          <p:cNvSpPr>
            <a:spLocks noGrp="1"/>
          </p:cNvSpPr>
          <p:nvPr>
            <p:ph type="ctrTitle"/>
          </p:nvPr>
        </p:nvSpPr>
        <p:spPr/>
        <p:txBody>
          <a:bodyPr>
            <a:normAutofit/>
          </a:bodyPr>
          <a:lstStyle/>
          <a:p>
            <a:r>
              <a:rPr lang="en-US" sz="3200">
                <a:latin typeface="Tahoma" panose="020B0604030504040204" pitchFamily="34" charset="0"/>
                <a:ea typeface="Tahoma" panose="020B0604030504040204" pitchFamily="34" charset="0"/>
                <a:cs typeface="Tahoma" panose="020B0604030504040204" pitchFamily="34" charset="0"/>
              </a:rPr>
              <a:t>Approve Use of Tool</a:t>
            </a:r>
            <a:br>
              <a:rPr lang="en-US" sz="3200">
                <a:latin typeface="Tahoma" panose="020B0604030504040204" pitchFamily="34" charset="0"/>
                <a:ea typeface="Tahoma" panose="020B0604030504040204" pitchFamily="34" charset="0"/>
                <a:cs typeface="Tahoma" panose="020B0604030504040204" pitchFamily="34" charset="0"/>
              </a:rPr>
            </a:br>
            <a:r>
              <a:rPr lang="en-US">
                <a:latin typeface="Tahoma" panose="020B0604030504040204" pitchFamily="34" charset="0"/>
                <a:ea typeface="Tahoma" panose="020B0604030504040204" pitchFamily="34" charset="0"/>
                <a:cs typeface="Tahoma" panose="020B0604030504040204" pitchFamily="34" charset="0"/>
              </a:rPr>
              <a:t>Outlook Calendar Sync</a:t>
            </a:r>
          </a:p>
        </p:txBody>
      </p:sp>
      <p:sp>
        <p:nvSpPr>
          <p:cNvPr id="3" name="Subtitle 2">
            <a:extLst>
              <a:ext uri="{FF2B5EF4-FFF2-40B4-BE49-F238E27FC236}">
                <a16:creationId xmlns:a16="http://schemas.microsoft.com/office/drawing/2014/main" id="{53E46A07-254C-D58D-4B21-C9B884BF9F20}"/>
              </a:ext>
            </a:extLst>
          </p:cNvPr>
          <p:cNvSpPr>
            <a:spLocks noGrp="1"/>
          </p:cNvSpPr>
          <p:nvPr>
            <p:ph type="subTitle" idx="1"/>
          </p:nvPr>
        </p:nvSpPr>
        <p:spPr/>
        <p:txBody>
          <a:bodyPr/>
          <a:lstStyle/>
          <a:p>
            <a:r>
              <a:rPr lang="en-US">
                <a:latin typeface="Tahoma" panose="020B0604030504040204" pitchFamily="34" charset="0"/>
                <a:ea typeface="Tahoma" panose="020B0604030504040204" pitchFamily="34" charset="0"/>
                <a:cs typeface="Tahoma" panose="020B0604030504040204" pitchFamily="34" charset="0"/>
              </a:rPr>
              <a:t>Internal IT Evaluation Deck</a:t>
            </a:r>
          </a:p>
        </p:txBody>
      </p:sp>
      <p:pic>
        <p:nvPicPr>
          <p:cNvPr id="5" name="Picture 4" descr="A group of icons on a black background&#10;&#10;AI-generated content may be incorrect.">
            <a:extLst>
              <a:ext uri="{FF2B5EF4-FFF2-40B4-BE49-F238E27FC236}">
                <a16:creationId xmlns:a16="http://schemas.microsoft.com/office/drawing/2014/main" id="{68C9478C-1AED-811F-2CE6-F84A71790445}"/>
              </a:ext>
            </a:extLst>
          </p:cNvPr>
          <p:cNvPicPr>
            <a:picLocks noChangeAspect="1"/>
          </p:cNvPicPr>
          <p:nvPr/>
        </p:nvPicPr>
        <p:blipFill>
          <a:blip r:embed="rId3"/>
          <a:stretch>
            <a:fillRect/>
          </a:stretch>
        </p:blipFill>
        <p:spPr>
          <a:xfrm>
            <a:off x="6654062" y="1880019"/>
            <a:ext cx="869980" cy="869980"/>
          </a:xfrm>
          <a:prstGeom prst="rect">
            <a:avLst/>
          </a:prstGeom>
        </p:spPr>
      </p:pic>
    </p:spTree>
    <p:extLst>
      <p:ext uri="{BB962C8B-B14F-4D97-AF65-F5344CB8AC3E}">
        <p14:creationId xmlns:p14="http://schemas.microsoft.com/office/powerpoint/2010/main" val="879028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a:latin typeface="Tahoma" panose="020B0604030504040204" pitchFamily="34" charset="0"/>
                <a:ea typeface="Tahoma" panose="020B0604030504040204" pitchFamily="34" charset="0"/>
                <a:cs typeface="Tahoma" panose="020B0604030504040204" pitchFamily="34" charset="0"/>
              </a:rPr>
              <a:t>Comparison with Other Solutions</a:t>
            </a:r>
          </a:p>
        </p:txBody>
      </p:sp>
      <p:sp>
        <p:nvSpPr>
          <p:cNvPr id="4" name="Subtitle 3"/>
          <p:cNvSpPr>
            <a:spLocks noGrp="1"/>
          </p:cNvSpPr>
          <p:nvPr>
            <p:ph type="subTitle" idx="13"/>
          </p:nvPr>
        </p:nvSpPr>
        <p:spPr/>
        <p:txBody>
          <a:bodyPr>
            <a:normAutofit/>
          </a:bodyPr>
          <a:lstStyle/>
          <a:p>
            <a:r>
              <a:rPr>
                <a:latin typeface="Tahoma" panose="020B0604030504040204" pitchFamily="34" charset="0"/>
                <a:ea typeface="Tahoma" panose="020B0604030504040204" pitchFamily="34" charset="0"/>
                <a:cs typeface="Tahoma" panose="020B0604030504040204" pitchFamily="34" charset="0"/>
              </a:rPr>
              <a:t>Balancing Functionality and Privacy</a:t>
            </a:r>
          </a:p>
        </p:txBody>
      </p:sp>
      <p:sp>
        <p:nvSpPr>
          <p:cNvPr id="5" name="Rectangle 4"/>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228600" y="1508670"/>
            <a:ext cx="8686800" cy="2590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228600" y="1508670"/>
            <a:ext cx="4190999" cy="2590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228600" y="1508670"/>
            <a:ext cx="4190999" cy="2403222"/>
          </a:xfrm>
          <a:prstGeom prst="rect">
            <a:avLst/>
          </a:prstGeom>
          <a:noFill/>
          <a:ln>
            <a:noFill/>
          </a:ln>
        </p:spPr>
        <p:txBody>
          <a:bodyPr wrap="square" lIns="190500" tIns="0" rIns="0" bIns="190500" anchor="t">
            <a:spAutoFit/>
          </a:bodyPr>
          <a:lstStyle/>
          <a:p>
            <a:pPr marL="228600" indent="-91440" algn="l">
              <a:spcBef>
                <a:spcPts val="0"/>
              </a:spcBef>
              <a:spcAft>
                <a:spcPts val="800"/>
              </a:spcAft>
              <a:buSzPct val="100000"/>
              <a:buFont typeface="Arial"/>
              <a:buChar char="•"/>
            </a:pP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Cloud-Based Tools:</a:t>
            </a: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 Often use two-way sync and central data storage, increasing exposure and complexity.</a:t>
            </a:r>
          </a:p>
          <a:p>
            <a:pPr marL="228600" lvl="1" indent="-91440" algn="l">
              <a:spcBef>
                <a:spcPts val="1200"/>
              </a:spcBef>
              <a:spcAft>
                <a:spcPts val="0"/>
              </a:spcAft>
              <a:buSzPct val="100000"/>
              <a:buFont typeface="Arial"/>
              <a:buChar char="•"/>
            </a:pP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One-Way, Local-Only Sync:</a:t>
            </a: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 Outlook Calendar Sync offers a leaner, privacy-forward alternative with no server-side data.</a:t>
            </a:r>
          </a:p>
          <a:p>
            <a:pPr marL="228600" lvl="1" indent="-91440" algn="l">
              <a:spcBef>
                <a:spcPts val="1200"/>
              </a:spcBef>
              <a:spcAft>
                <a:spcPts val="0"/>
              </a:spcAft>
              <a:buSzPct val="100000"/>
              <a:buFont typeface="Arial"/>
              <a:buChar char="•"/>
            </a:pP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User-Centric Design:</a:t>
            </a: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 Empowers individual users to selectively integrate calendars without IT overhead.</a:t>
            </a:r>
          </a:p>
        </p:txBody>
      </p:sp>
      <p:sp>
        <p:nvSpPr>
          <p:cNvPr id="10" name="Rectangle 9"/>
          <p:cNvSpPr/>
          <p:nvPr/>
        </p:nvSpPr>
        <p:spPr>
          <a:xfrm>
            <a:off x="4724400" y="1508670"/>
            <a:ext cx="4190999" cy="2590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724400" y="1508670"/>
            <a:ext cx="4190999" cy="215444"/>
          </a:xfrm>
          <a:prstGeom prst="rect">
            <a:avLst/>
          </a:prstGeom>
          <a:noFill/>
          <a:ln>
            <a:noFill/>
          </a:ln>
        </p:spPr>
        <p:txBody>
          <a:bodyPr wrap="square" lIns="0" tIns="0" rIns="0" bIns="0" anchor="t">
            <a:spAutoFit/>
          </a:bodyPr>
          <a:lstStyle/>
          <a:p>
            <a:pPr algn="l"/>
            <a:endParaRPr>
              <a:latin typeface="Tahoma" panose="020B0604030504040204" pitchFamily="34" charset="0"/>
              <a:ea typeface="Tahoma" panose="020B0604030504040204" pitchFamily="34" charset="0"/>
              <a:cs typeface="Tahoma" panose="020B0604030504040204" pitchFamily="34" charset="0"/>
            </a:endParaRPr>
          </a:p>
        </p:txBody>
      </p:sp>
      <p:pic>
        <p:nvPicPr>
          <p:cNvPr id="12" name="Picture 11" descr="tmp69sgvf4y.png"/>
          <p:cNvPicPr>
            <a:picLocks noChangeAspect="1"/>
          </p:cNvPicPr>
          <p:nvPr/>
        </p:nvPicPr>
        <p:blipFill>
          <a:blip r:embed="rId3"/>
          <a:stretch>
            <a:fillRect/>
          </a:stretch>
        </p:blipFill>
        <p:spPr>
          <a:xfrm>
            <a:off x="4724400" y="1508670"/>
            <a:ext cx="4190999" cy="2362200"/>
          </a:xfrm>
          <a:prstGeom prst="rect">
            <a:avLst/>
          </a:prstGeom>
        </p:spPr>
      </p:pic>
      <p:sp>
        <p:nvSpPr>
          <p:cNvPr id="13" name="Rectangle 12"/>
          <p:cNvSpPr/>
          <p:nvPr/>
        </p:nvSpPr>
        <p:spPr>
          <a:xfrm>
            <a:off x="4724400" y="3947070"/>
            <a:ext cx="4190999" cy="152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4724400" y="3947070"/>
            <a:ext cx="4190999" cy="138499"/>
          </a:xfrm>
          <a:prstGeom prst="rect">
            <a:avLst/>
          </a:prstGeom>
          <a:noFill/>
          <a:ln>
            <a:noFill/>
          </a:ln>
        </p:spPr>
        <p:txBody>
          <a:bodyPr wrap="square" lIns="0" tIns="0" rIns="0" bIns="0" anchor="t">
            <a:spAutoFit/>
          </a:bodyPr>
          <a:lstStyle/>
          <a:p>
            <a:pPr algn="r">
              <a:spcAft>
                <a:spcPts val="1200"/>
              </a:spcAft>
            </a:pPr>
            <a:r>
              <a:rPr sz="900" b="0" i="0">
                <a:solidFill>
                  <a:srgbClr val="616161"/>
                </a:solidFill>
                <a:latin typeface="Tahoma" panose="020B0604030504040204" pitchFamily="34" charset="0"/>
                <a:ea typeface="Tahoma" panose="020B0604030504040204" pitchFamily="34" charset="0"/>
                <a:cs typeface="Tahoma" panose="020B0604030504040204" pitchFamily="34" charset="0"/>
              </a:rPr>
              <a:t>Photo by Mille Sanders on Unsplash</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a:latin typeface="Tahoma" panose="020B0604030504040204" pitchFamily="34" charset="0"/>
                <a:ea typeface="Tahoma" panose="020B0604030504040204" pitchFamily="34" charset="0"/>
                <a:cs typeface="Tahoma" panose="020B0604030504040204" pitchFamily="34" charset="0"/>
              </a:rPr>
              <a:t>Decision Guide &amp; Recommendations</a:t>
            </a:r>
          </a:p>
        </p:txBody>
      </p:sp>
      <p:sp>
        <p:nvSpPr>
          <p:cNvPr id="4" name="Subtitle 3"/>
          <p:cNvSpPr>
            <a:spLocks noGrp="1"/>
          </p:cNvSpPr>
          <p:nvPr>
            <p:ph type="subTitle" idx="13"/>
          </p:nvPr>
        </p:nvSpPr>
        <p:spPr/>
        <p:txBody>
          <a:bodyPr>
            <a:normAutofit/>
          </a:bodyPr>
          <a:lstStyle/>
          <a:p>
            <a:r>
              <a:rPr>
                <a:latin typeface="Tahoma" panose="020B0604030504040204" pitchFamily="34" charset="0"/>
                <a:ea typeface="Tahoma" panose="020B0604030504040204" pitchFamily="34" charset="0"/>
                <a:cs typeface="Tahoma" panose="020B0604030504040204" pitchFamily="34" charset="0"/>
              </a:rPr>
              <a:t>Evaluating Fit and Governance Options</a:t>
            </a:r>
          </a:p>
        </p:txBody>
      </p:sp>
      <p:sp>
        <p:nvSpPr>
          <p:cNvPr id="5" name="Rectangle 4"/>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228600" y="1508670"/>
            <a:ext cx="8686800" cy="12799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228600" y="1508670"/>
            <a:ext cx="2692300" cy="12799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422350" y="1508670"/>
            <a:ext cx="304800" cy="304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1422350" y="1508670"/>
            <a:ext cx="304800" cy="215444"/>
          </a:xfrm>
          <a:prstGeom prst="rect">
            <a:avLst/>
          </a:prstGeom>
          <a:noFill/>
          <a:ln>
            <a:noFill/>
          </a:ln>
        </p:spPr>
        <p:txBody>
          <a:bodyPr wrap="square" lIns="0" tIns="0" rIns="0" bIns="0" anchor="t">
            <a:spAutoFit/>
          </a:bodyPr>
          <a:lstStyle/>
          <a:p>
            <a:pPr algn="ctr"/>
            <a:endParaRPr>
              <a:latin typeface="Tahoma" panose="020B0604030504040204" pitchFamily="34" charset="0"/>
              <a:ea typeface="Tahoma" panose="020B0604030504040204" pitchFamily="34" charset="0"/>
              <a:cs typeface="Tahoma" panose="020B0604030504040204" pitchFamily="34" charset="0"/>
            </a:endParaRPr>
          </a:p>
        </p:txBody>
      </p:sp>
      <p:pic>
        <p:nvPicPr>
          <p:cNvPr id="12" name="Picture 11" descr="tmp3w6syz_f.png"/>
          <p:cNvPicPr>
            <a:picLocks noChangeAspect="1"/>
          </p:cNvPicPr>
          <p:nvPr/>
        </p:nvPicPr>
        <p:blipFill>
          <a:blip r:embed="rId3"/>
          <a:stretch>
            <a:fillRect/>
          </a:stretch>
        </p:blipFill>
        <p:spPr>
          <a:xfrm>
            <a:off x="1422350" y="1508670"/>
            <a:ext cx="304800" cy="304800"/>
          </a:xfrm>
          <a:prstGeom prst="rect">
            <a:avLst/>
          </a:prstGeom>
        </p:spPr>
      </p:pic>
      <p:sp>
        <p:nvSpPr>
          <p:cNvPr id="13" name="TextBox 12"/>
          <p:cNvSpPr txBox="1"/>
          <p:nvPr/>
        </p:nvSpPr>
        <p:spPr>
          <a:xfrm>
            <a:off x="228600" y="1965870"/>
            <a:ext cx="2692300" cy="800219"/>
          </a:xfrm>
          <a:prstGeom prst="rect">
            <a:avLst/>
          </a:prstGeom>
          <a:noFill/>
          <a:ln>
            <a:noFill/>
          </a:ln>
        </p:spPr>
        <p:txBody>
          <a:bodyPr wrap="square" lIns="0" tIns="0" rIns="0" bIns="0" anchor="t">
            <a:spAutoFit/>
          </a:bodyPr>
          <a:lstStyle/>
          <a:p>
            <a:pPr algn="ct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Ideal Use Cases</a:t>
            </a:r>
          </a:p>
          <a:p>
            <a:pPr algn="ctr">
              <a:spcAft>
                <a:spcPts val="1200"/>
              </a:spcAft>
            </a:pP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Great for employees using personal calendars and hybrid work setups—especially privacy-conscious users.</a:t>
            </a:r>
          </a:p>
        </p:txBody>
      </p:sp>
      <p:sp>
        <p:nvSpPr>
          <p:cNvPr id="14" name="Rectangle 13"/>
          <p:cNvSpPr/>
          <p:nvPr/>
        </p:nvSpPr>
        <p:spPr>
          <a:xfrm>
            <a:off x="3225700" y="1508670"/>
            <a:ext cx="2692449" cy="12799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4419451" y="1508670"/>
            <a:ext cx="304800" cy="304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4419451" y="1508670"/>
            <a:ext cx="304800" cy="215444"/>
          </a:xfrm>
          <a:prstGeom prst="rect">
            <a:avLst/>
          </a:prstGeom>
          <a:noFill/>
          <a:ln>
            <a:noFill/>
          </a:ln>
        </p:spPr>
        <p:txBody>
          <a:bodyPr wrap="square" lIns="0" tIns="0" rIns="0" bIns="0" anchor="t">
            <a:spAutoFit/>
          </a:bodyPr>
          <a:lstStyle/>
          <a:p>
            <a:pPr algn="ctr"/>
            <a:endParaRPr>
              <a:latin typeface="Tahoma" panose="020B0604030504040204" pitchFamily="34" charset="0"/>
              <a:ea typeface="Tahoma" panose="020B0604030504040204" pitchFamily="34" charset="0"/>
              <a:cs typeface="Tahoma" panose="020B0604030504040204" pitchFamily="34" charset="0"/>
            </a:endParaRPr>
          </a:p>
        </p:txBody>
      </p:sp>
      <p:pic>
        <p:nvPicPr>
          <p:cNvPr id="17" name="Picture 16" descr="tmpsx13qhlg.png"/>
          <p:cNvPicPr>
            <a:picLocks noChangeAspect="1"/>
          </p:cNvPicPr>
          <p:nvPr/>
        </p:nvPicPr>
        <p:blipFill>
          <a:blip r:embed="rId4"/>
          <a:stretch>
            <a:fillRect/>
          </a:stretch>
        </p:blipFill>
        <p:spPr>
          <a:xfrm>
            <a:off x="4419451" y="1508670"/>
            <a:ext cx="304800" cy="304800"/>
          </a:xfrm>
          <a:prstGeom prst="rect">
            <a:avLst/>
          </a:prstGeom>
        </p:spPr>
      </p:pic>
      <p:sp>
        <p:nvSpPr>
          <p:cNvPr id="18" name="TextBox 17"/>
          <p:cNvSpPr txBox="1"/>
          <p:nvPr/>
        </p:nvSpPr>
        <p:spPr>
          <a:xfrm>
            <a:off x="3225700" y="1965870"/>
            <a:ext cx="2692449" cy="800219"/>
          </a:xfrm>
          <a:prstGeom prst="rect">
            <a:avLst/>
          </a:prstGeom>
          <a:noFill/>
          <a:ln>
            <a:noFill/>
          </a:ln>
        </p:spPr>
        <p:txBody>
          <a:bodyPr wrap="square" lIns="0" tIns="0" rIns="0" bIns="0" anchor="t">
            <a:spAutoFit/>
          </a:bodyPr>
          <a:lstStyle/>
          <a:p>
            <a:pPr algn="ct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Recommended Controls</a:t>
            </a:r>
          </a:p>
          <a:p>
            <a:pPr algn="ctr">
              <a:spcAft>
                <a:spcPts val="1200"/>
              </a:spcAft>
            </a:pP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Whitelist vendor, sandbox app, and document usage policy to support secure deployment.</a:t>
            </a:r>
          </a:p>
        </p:txBody>
      </p:sp>
      <p:sp>
        <p:nvSpPr>
          <p:cNvPr id="19" name="Rectangle 18"/>
          <p:cNvSpPr/>
          <p:nvPr/>
        </p:nvSpPr>
        <p:spPr>
          <a:xfrm>
            <a:off x="6222950" y="1508670"/>
            <a:ext cx="2692300" cy="12799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7416700" y="1508670"/>
            <a:ext cx="304800" cy="304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7416700" y="1508670"/>
            <a:ext cx="304800" cy="215444"/>
          </a:xfrm>
          <a:prstGeom prst="rect">
            <a:avLst/>
          </a:prstGeom>
          <a:noFill/>
          <a:ln>
            <a:noFill/>
          </a:ln>
        </p:spPr>
        <p:txBody>
          <a:bodyPr wrap="square" lIns="0" tIns="0" rIns="0" bIns="0" anchor="t">
            <a:spAutoFit/>
          </a:bodyPr>
          <a:lstStyle/>
          <a:p>
            <a:pPr algn="ctr"/>
            <a:endParaRPr>
              <a:latin typeface="Tahoma" panose="020B0604030504040204" pitchFamily="34" charset="0"/>
              <a:ea typeface="Tahoma" panose="020B0604030504040204" pitchFamily="34" charset="0"/>
              <a:cs typeface="Tahoma" panose="020B0604030504040204" pitchFamily="34" charset="0"/>
            </a:endParaRPr>
          </a:p>
        </p:txBody>
      </p:sp>
      <p:pic>
        <p:nvPicPr>
          <p:cNvPr id="22" name="Picture 21" descr="tmpk7_vsn3n.png"/>
          <p:cNvPicPr>
            <a:picLocks noChangeAspect="1"/>
          </p:cNvPicPr>
          <p:nvPr/>
        </p:nvPicPr>
        <p:blipFill>
          <a:blip r:embed="rId5"/>
          <a:stretch>
            <a:fillRect/>
          </a:stretch>
        </p:blipFill>
        <p:spPr>
          <a:xfrm>
            <a:off x="7416700" y="1508670"/>
            <a:ext cx="304800" cy="304800"/>
          </a:xfrm>
          <a:prstGeom prst="rect">
            <a:avLst/>
          </a:prstGeom>
        </p:spPr>
      </p:pic>
      <p:sp>
        <p:nvSpPr>
          <p:cNvPr id="23" name="TextBox 22"/>
          <p:cNvSpPr txBox="1"/>
          <p:nvPr/>
        </p:nvSpPr>
        <p:spPr>
          <a:xfrm>
            <a:off x="6222950" y="1965870"/>
            <a:ext cx="2692300" cy="800219"/>
          </a:xfrm>
          <a:prstGeom prst="rect">
            <a:avLst/>
          </a:prstGeom>
          <a:noFill/>
          <a:ln>
            <a:noFill/>
          </a:ln>
        </p:spPr>
        <p:txBody>
          <a:bodyPr wrap="square" lIns="0" tIns="0" rIns="0" bIns="0" anchor="t">
            <a:spAutoFit/>
          </a:bodyPr>
          <a:lstStyle/>
          <a:p>
            <a:pPr algn="ct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Pilot-Friendly Adoption</a:t>
            </a:r>
          </a:p>
          <a:p>
            <a:pPr algn="ctr">
              <a:spcAft>
                <a:spcPts val="1200"/>
              </a:spcAft>
            </a:pP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Begin with pilot users and scale based on feedback and demand—no broad rollout required.</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a:latin typeface="Tahoma" panose="020B0604030504040204" pitchFamily="34" charset="0"/>
                <a:ea typeface="Tahoma" panose="020B0604030504040204" pitchFamily="34" charset="0"/>
                <a:cs typeface="Tahoma" panose="020B0604030504040204" pitchFamily="34" charset="0"/>
              </a:rPr>
              <a:t>Conclusion &amp; Next Steps</a:t>
            </a:r>
          </a:p>
        </p:txBody>
      </p:sp>
      <p:sp>
        <p:nvSpPr>
          <p:cNvPr id="4" name="Subtitle 3"/>
          <p:cNvSpPr>
            <a:spLocks noGrp="1"/>
          </p:cNvSpPr>
          <p:nvPr>
            <p:ph type="subTitle" idx="13"/>
          </p:nvPr>
        </p:nvSpPr>
        <p:spPr/>
        <p:txBody>
          <a:bodyPr>
            <a:normAutofit/>
          </a:bodyPr>
          <a:lstStyle/>
          <a:p>
            <a:r>
              <a:rPr>
                <a:latin typeface="Tahoma" panose="020B0604030504040204" pitchFamily="34" charset="0"/>
                <a:ea typeface="Tahoma" panose="020B0604030504040204" pitchFamily="34" charset="0"/>
                <a:cs typeface="Tahoma" panose="020B0604030504040204" pitchFamily="34" charset="0"/>
              </a:rPr>
              <a:t>Privacy-Aligned, Future-Proof, and Low-Risk</a:t>
            </a:r>
          </a:p>
        </p:txBody>
      </p:sp>
      <p:sp>
        <p:nvSpPr>
          <p:cNvPr id="5" name="Rectangle 4"/>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228600" y="1508670"/>
            <a:ext cx="8686800" cy="2590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228600" y="1508670"/>
            <a:ext cx="4190999" cy="2590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228600" y="1508670"/>
            <a:ext cx="4190999" cy="2003112"/>
          </a:xfrm>
          <a:prstGeom prst="rect">
            <a:avLst/>
          </a:prstGeom>
          <a:noFill/>
          <a:ln>
            <a:noFill/>
          </a:ln>
        </p:spPr>
        <p:txBody>
          <a:bodyPr wrap="square" lIns="190500" tIns="0" rIns="0" bIns="190500" anchor="t">
            <a:spAutoFit/>
          </a:bodyPr>
          <a:lstStyle/>
          <a:p>
            <a:pPr marL="228600" indent="-91440" algn="l">
              <a:spcBef>
                <a:spcPts val="0"/>
              </a:spcBef>
              <a:spcAft>
                <a:spcPts val="800"/>
              </a:spcAft>
              <a:buSzPct val="100000"/>
              <a:buFont typeface="Arial"/>
              <a:buChar char="•"/>
            </a:pP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Tool Strengths:</a:t>
            </a: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 Strong on privacy, local-first execution, low overhead, and user-driven flexibility.</a:t>
            </a:r>
          </a:p>
          <a:p>
            <a:pPr marL="228600" lvl="1" indent="-91440" algn="l">
              <a:spcBef>
                <a:spcPts val="1200"/>
              </a:spcBef>
              <a:spcAft>
                <a:spcPts val="0"/>
              </a:spcAft>
              <a:buSzPct val="100000"/>
              <a:buFont typeface="Arial"/>
              <a:buChar char="•"/>
            </a:pP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Future Readiness:</a:t>
            </a: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 Microsoft Graph roadmap secures long-term viability amid platform changes.</a:t>
            </a:r>
          </a:p>
          <a:p>
            <a:pPr marL="228600" lvl="1" indent="-91440" algn="l">
              <a:spcBef>
                <a:spcPts val="1200"/>
              </a:spcBef>
              <a:spcAft>
                <a:spcPts val="0"/>
              </a:spcAft>
              <a:buSzPct val="100000"/>
              <a:buFont typeface="Arial"/>
              <a:buChar char="•"/>
            </a:pP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Pilot Program Path:</a:t>
            </a: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 Propose controlled adoption, usage policy definition, and feedback-based scaling.</a:t>
            </a:r>
          </a:p>
        </p:txBody>
      </p:sp>
      <p:sp>
        <p:nvSpPr>
          <p:cNvPr id="10" name="Rectangle 9"/>
          <p:cNvSpPr/>
          <p:nvPr/>
        </p:nvSpPr>
        <p:spPr>
          <a:xfrm>
            <a:off x="4724400" y="1508670"/>
            <a:ext cx="4190999" cy="2590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724400" y="1508670"/>
            <a:ext cx="4190999" cy="215444"/>
          </a:xfrm>
          <a:prstGeom prst="rect">
            <a:avLst/>
          </a:prstGeom>
          <a:noFill/>
          <a:ln>
            <a:noFill/>
          </a:ln>
        </p:spPr>
        <p:txBody>
          <a:bodyPr wrap="square" lIns="0" tIns="0" rIns="0" bIns="0" anchor="t">
            <a:spAutoFit/>
          </a:bodyPr>
          <a:lstStyle/>
          <a:p>
            <a:pPr algn="l"/>
            <a:endParaRPr>
              <a:latin typeface="Tahoma" panose="020B0604030504040204" pitchFamily="34" charset="0"/>
              <a:ea typeface="Tahoma" panose="020B0604030504040204" pitchFamily="34" charset="0"/>
              <a:cs typeface="Tahoma" panose="020B0604030504040204" pitchFamily="34" charset="0"/>
            </a:endParaRPr>
          </a:p>
        </p:txBody>
      </p:sp>
      <p:pic>
        <p:nvPicPr>
          <p:cNvPr id="12" name="Picture 11" descr="tmp078u9orv.png"/>
          <p:cNvPicPr>
            <a:picLocks noChangeAspect="1"/>
          </p:cNvPicPr>
          <p:nvPr/>
        </p:nvPicPr>
        <p:blipFill>
          <a:blip r:embed="rId3"/>
          <a:stretch>
            <a:fillRect/>
          </a:stretch>
        </p:blipFill>
        <p:spPr>
          <a:xfrm>
            <a:off x="4724400" y="1508670"/>
            <a:ext cx="4190999" cy="2362200"/>
          </a:xfrm>
          <a:prstGeom prst="rect">
            <a:avLst/>
          </a:prstGeom>
        </p:spPr>
      </p:pic>
      <p:sp>
        <p:nvSpPr>
          <p:cNvPr id="13" name="Rectangle 12"/>
          <p:cNvSpPr/>
          <p:nvPr/>
        </p:nvSpPr>
        <p:spPr>
          <a:xfrm>
            <a:off x="4724400" y="3947070"/>
            <a:ext cx="4190999" cy="152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4724400" y="3947070"/>
            <a:ext cx="4190999" cy="138499"/>
          </a:xfrm>
          <a:prstGeom prst="rect">
            <a:avLst/>
          </a:prstGeom>
          <a:noFill/>
          <a:ln>
            <a:noFill/>
          </a:ln>
        </p:spPr>
        <p:txBody>
          <a:bodyPr wrap="square" lIns="0" tIns="0" rIns="0" bIns="0" anchor="t">
            <a:spAutoFit/>
          </a:bodyPr>
          <a:lstStyle/>
          <a:p>
            <a:pPr algn="r">
              <a:spcAft>
                <a:spcPts val="1200"/>
              </a:spcAft>
            </a:pPr>
            <a:r>
              <a:rPr sz="900" b="0" i="0">
                <a:solidFill>
                  <a:srgbClr val="616161"/>
                </a:solidFill>
                <a:latin typeface="Tahoma" panose="020B0604030504040204" pitchFamily="34" charset="0"/>
                <a:ea typeface="Tahoma" panose="020B0604030504040204" pitchFamily="34" charset="0"/>
                <a:cs typeface="Tahoma" panose="020B0604030504040204" pitchFamily="34" charset="0"/>
              </a:rPr>
              <a:t>Photo by Daniele Levis Pelusi on Unsplash</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a:latin typeface="Tahoma" panose="020B0604030504040204" pitchFamily="34" charset="0"/>
                <a:ea typeface="Tahoma" panose="020B0604030504040204" pitchFamily="34" charset="0"/>
                <a:cs typeface="Tahoma" panose="020B0604030504040204" pitchFamily="34" charset="0"/>
              </a:rPr>
              <a:t>Introduction &amp; Context</a:t>
            </a:r>
          </a:p>
        </p:txBody>
      </p:sp>
      <p:sp>
        <p:nvSpPr>
          <p:cNvPr id="4" name="Subtitle 3"/>
          <p:cNvSpPr>
            <a:spLocks noGrp="1"/>
          </p:cNvSpPr>
          <p:nvPr>
            <p:ph type="subTitle" idx="13"/>
          </p:nvPr>
        </p:nvSpPr>
        <p:spPr/>
        <p:txBody>
          <a:bodyPr>
            <a:normAutofit/>
          </a:bodyPr>
          <a:lstStyle/>
          <a:p>
            <a:r>
              <a:rPr>
                <a:latin typeface="Tahoma" panose="020B0604030504040204" pitchFamily="34" charset="0"/>
                <a:ea typeface="Tahoma" panose="020B0604030504040204" pitchFamily="34" charset="0"/>
                <a:cs typeface="Tahoma" panose="020B0604030504040204" pitchFamily="34" charset="0"/>
              </a:rPr>
              <a:t>Evaluating Outlook Calendar Sync for Enterprise Use</a:t>
            </a:r>
          </a:p>
        </p:txBody>
      </p:sp>
      <p:sp>
        <p:nvSpPr>
          <p:cNvPr id="5" name="Rectangle 4"/>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228600" y="1508670"/>
            <a:ext cx="8686800" cy="2757785"/>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228600" y="1508670"/>
            <a:ext cx="4190999" cy="2757785"/>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228600" y="1508670"/>
            <a:ext cx="4190999" cy="2603277"/>
          </a:xfrm>
          <a:prstGeom prst="rect">
            <a:avLst/>
          </a:prstGeom>
          <a:noFill/>
          <a:ln>
            <a:noFill/>
          </a:ln>
        </p:spPr>
        <p:txBody>
          <a:bodyPr wrap="square" lIns="190500" tIns="0" rIns="0" bIns="190500" anchor="t">
            <a:spAutoFit/>
          </a:bodyPr>
          <a:lstStyle/>
          <a:p>
            <a:pPr marL="228600" indent="-91440" algn="l">
              <a:spcBef>
                <a:spcPts val="0"/>
              </a:spcBef>
              <a:spcAft>
                <a:spcPts val="800"/>
              </a:spcAft>
              <a:buSzPct val="100000"/>
              <a:buFont typeface="Arial"/>
              <a:buChar char="•"/>
            </a:pP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Purpose of the Tool:</a:t>
            </a: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 Outlook Calendar Sync enables users to sync Outlook calendar events to personal calendars in a one-way, controlled manner.</a:t>
            </a:r>
          </a:p>
          <a:p>
            <a:pPr marL="228600" lvl="1" indent="-91440" algn="l">
              <a:spcBef>
                <a:spcPts val="1200"/>
              </a:spcBef>
              <a:spcAft>
                <a:spcPts val="0"/>
              </a:spcAft>
              <a:buSzPct val="100000"/>
              <a:buFont typeface="Arial"/>
              <a:buChar char="•"/>
            </a:pP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IT's Role in Evaluation:</a:t>
            </a: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 Critical assessment of privacy, security, and operational impact is essential before enterprise use of user-driven tools.</a:t>
            </a:r>
          </a:p>
          <a:p>
            <a:pPr marL="228600" lvl="1" indent="-91440" algn="l">
              <a:spcBef>
                <a:spcPts val="1200"/>
              </a:spcBef>
              <a:spcAft>
                <a:spcPts val="0"/>
              </a:spcAft>
              <a:buSzPct val="100000"/>
              <a:buFont typeface="Arial"/>
              <a:buChar char="•"/>
            </a:pP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BYOD and Flexibility:</a:t>
            </a: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 Supports bring-your-own-device scenarios while minimizing privacy risk and administrative complexity.</a:t>
            </a:r>
          </a:p>
        </p:txBody>
      </p:sp>
      <p:sp>
        <p:nvSpPr>
          <p:cNvPr id="10" name="Rectangle 9"/>
          <p:cNvSpPr/>
          <p:nvPr/>
        </p:nvSpPr>
        <p:spPr>
          <a:xfrm>
            <a:off x="4724400" y="1508670"/>
            <a:ext cx="4190999" cy="2757785"/>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724400" y="1508670"/>
            <a:ext cx="4190999" cy="215444"/>
          </a:xfrm>
          <a:prstGeom prst="rect">
            <a:avLst/>
          </a:prstGeom>
          <a:noFill/>
          <a:ln>
            <a:noFill/>
          </a:ln>
        </p:spPr>
        <p:txBody>
          <a:bodyPr wrap="square" lIns="0" tIns="0" rIns="0" bIns="0" anchor="t">
            <a:spAutoFit/>
          </a:bodyPr>
          <a:lstStyle/>
          <a:p>
            <a:pPr algn="l"/>
            <a:endParaRPr>
              <a:latin typeface="Tahoma" panose="020B0604030504040204" pitchFamily="34" charset="0"/>
              <a:ea typeface="Tahoma" panose="020B0604030504040204" pitchFamily="34" charset="0"/>
              <a:cs typeface="Tahoma" panose="020B0604030504040204" pitchFamily="34" charset="0"/>
            </a:endParaRPr>
          </a:p>
        </p:txBody>
      </p:sp>
      <p:pic>
        <p:nvPicPr>
          <p:cNvPr id="12" name="Picture 11" descr="tmpbr_dzjnl.png"/>
          <p:cNvPicPr>
            <a:picLocks noChangeAspect="1"/>
          </p:cNvPicPr>
          <p:nvPr/>
        </p:nvPicPr>
        <p:blipFill>
          <a:blip r:embed="rId3"/>
          <a:stretch>
            <a:fillRect/>
          </a:stretch>
        </p:blipFill>
        <p:spPr>
          <a:xfrm>
            <a:off x="4724400" y="1508670"/>
            <a:ext cx="4190999" cy="2362200"/>
          </a:xfrm>
          <a:prstGeom prst="rect">
            <a:avLst/>
          </a:prstGeom>
        </p:spPr>
      </p:pic>
      <p:sp>
        <p:nvSpPr>
          <p:cNvPr id="13" name="Rectangle 12"/>
          <p:cNvSpPr/>
          <p:nvPr/>
        </p:nvSpPr>
        <p:spPr>
          <a:xfrm>
            <a:off x="4724400" y="3947070"/>
            <a:ext cx="4190999" cy="152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4724400" y="3947070"/>
            <a:ext cx="4190999" cy="138499"/>
          </a:xfrm>
          <a:prstGeom prst="rect">
            <a:avLst/>
          </a:prstGeom>
          <a:noFill/>
          <a:ln>
            <a:noFill/>
          </a:ln>
        </p:spPr>
        <p:txBody>
          <a:bodyPr wrap="square" lIns="0" tIns="0" rIns="0" bIns="0" anchor="t">
            <a:spAutoFit/>
          </a:bodyPr>
          <a:lstStyle/>
          <a:p>
            <a:pPr algn="r">
              <a:spcAft>
                <a:spcPts val="1200"/>
              </a:spcAft>
            </a:pPr>
            <a:r>
              <a:rPr sz="900" b="0" i="0">
                <a:solidFill>
                  <a:srgbClr val="616161"/>
                </a:solidFill>
                <a:latin typeface="Tahoma" panose="020B0604030504040204" pitchFamily="34" charset="0"/>
                <a:ea typeface="Tahoma" panose="020B0604030504040204" pitchFamily="34" charset="0"/>
                <a:cs typeface="Tahoma" panose="020B0604030504040204" pitchFamily="34" charset="0"/>
              </a:rPr>
              <a:t>Photo by Firmbee.com on Unsplash</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a:latin typeface="Tahoma" panose="020B0604030504040204" pitchFamily="34" charset="0"/>
                <a:ea typeface="Tahoma" panose="020B0604030504040204" pitchFamily="34" charset="0"/>
                <a:cs typeface="Tahoma" panose="020B0604030504040204" pitchFamily="34" charset="0"/>
              </a:rPr>
              <a:t>How It Works – Technical Architecture</a:t>
            </a:r>
          </a:p>
        </p:txBody>
      </p:sp>
      <p:sp>
        <p:nvSpPr>
          <p:cNvPr id="4" name="Subtitle 3"/>
          <p:cNvSpPr>
            <a:spLocks noGrp="1"/>
          </p:cNvSpPr>
          <p:nvPr>
            <p:ph type="subTitle" idx="13"/>
          </p:nvPr>
        </p:nvSpPr>
        <p:spPr/>
        <p:txBody>
          <a:bodyPr>
            <a:normAutofit/>
          </a:bodyPr>
          <a:lstStyle/>
          <a:p>
            <a:r>
              <a:rPr>
                <a:latin typeface="Tahoma" panose="020B0604030504040204" pitchFamily="34" charset="0"/>
                <a:ea typeface="Tahoma" panose="020B0604030504040204" pitchFamily="34" charset="0"/>
                <a:cs typeface="Tahoma" panose="020B0604030504040204" pitchFamily="34" charset="0"/>
              </a:rPr>
              <a:t>One-Way Sync from Outlook to Personal Calendar</a:t>
            </a:r>
          </a:p>
        </p:txBody>
      </p:sp>
      <p:sp>
        <p:nvSpPr>
          <p:cNvPr id="5" name="Rectangle 4"/>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228600" y="1508670"/>
            <a:ext cx="8686800" cy="148560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228600" y="1508670"/>
            <a:ext cx="2692300" cy="148560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422350" y="1508670"/>
            <a:ext cx="304800" cy="304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1422350" y="1508670"/>
            <a:ext cx="304800" cy="215444"/>
          </a:xfrm>
          <a:prstGeom prst="rect">
            <a:avLst/>
          </a:prstGeom>
          <a:noFill/>
          <a:ln>
            <a:noFill/>
          </a:ln>
        </p:spPr>
        <p:txBody>
          <a:bodyPr wrap="square" lIns="0" tIns="0" rIns="0" bIns="0" anchor="t">
            <a:spAutoFit/>
          </a:bodyPr>
          <a:lstStyle/>
          <a:p>
            <a:pPr algn="ctr"/>
            <a:endParaRPr>
              <a:latin typeface="Tahoma" panose="020B0604030504040204" pitchFamily="34" charset="0"/>
              <a:ea typeface="Tahoma" panose="020B0604030504040204" pitchFamily="34" charset="0"/>
              <a:cs typeface="Tahoma" panose="020B0604030504040204" pitchFamily="34" charset="0"/>
            </a:endParaRPr>
          </a:p>
        </p:txBody>
      </p:sp>
      <p:pic>
        <p:nvPicPr>
          <p:cNvPr id="12" name="Picture 11" descr="tmp2apgh_42.png"/>
          <p:cNvPicPr>
            <a:picLocks noChangeAspect="1"/>
          </p:cNvPicPr>
          <p:nvPr/>
        </p:nvPicPr>
        <p:blipFill>
          <a:blip r:embed="rId3"/>
          <a:stretch>
            <a:fillRect/>
          </a:stretch>
        </p:blipFill>
        <p:spPr>
          <a:xfrm>
            <a:off x="1422350" y="1508670"/>
            <a:ext cx="304800" cy="304800"/>
          </a:xfrm>
          <a:prstGeom prst="rect">
            <a:avLst/>
          </a:prstGeom>
        </p:spPr>
      </p:pic>
      <p:sp>
        <p:nvSpPr>
          <p:cNvPr id="13" name="TextBox 12"/>
          <p:cNvSpPr txBox="1"/>
          <p:nvPr/>
        </p:nvSpPr>
        <p:spPr>
          <a:xfrm>
            <a:off x="228600" y="1965870"/>
            <a:ext cx="2692300" cy="800219"/>
          </a:xfrm>
          <a:prstGeom prst="rect">
            <a:avLst/>
          </a:prstGeom>
          <a:noFill/>
          <a:ln>
            <a:noFill/>
          </a:ln>
        </p:spPr>
        <p:txBody>
          <a:bodyPr wrap="square" lIns="0" tIns="0" rIns="0" bIns="0" anchor="t">
            <a:spAutoFit/>
          </a:bodyPr>
          <a:lstStyle/>
          <a:p>
            <a:pPr algn="ct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Local Desktop Execution</a:t>
            </a:r>
          </a:p>
          <a:p>
            <a:pPr algn="ctr">
              <a:spcAft>
                <a:spcPts val="1200"/>
              </a:spcAft>
            </a:pP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The tool runs on the user's machine, using the Outlook COM API to extract calendar events.</a:t>
            </a:r>
          </a:p>
        </p:txBody>
      </p:sp>
      <p:sp>
        <p:nvSpPr>
          <p:cNvPr id="14" name="Rectangle 13"/>
          <p:cNvSpPr/>
          <p:nvPr/>
        </p:nvSpPr>
        <p:spPr>
          <a:xfrm>
            <a:off x="3225700" y="1508670"/>
            <a:ext cx="2692449" cy="148560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4419451" y="1508670"/>
            <a:ext cx="304800" cy="304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4419451" y="1508670"/>
            <a:ext cx="304800" cy="215444"/>
          </a:xfrm>
          <a:prstGeom prst="rect">
            <a:avLst/>
          </a:prstGeom>
          <a:noFill/>
          <a:ln>
            <a:noFill/>
          </a:ln>
        </p:spPr>
        <p:txBody>
          <a:bodyPr wrap="square" lIns="0" tIns="0" rIns="0" bIns="0" anchor="t">
            <a:spAutoFit/>
          </a:bodyPr>
          <a:lstStyle/>
          <a:p>
            <a:pPr algn="ctr"/>
            <a:endParaRPr>
              <a:latin typeface="Tahoma" panose="020B0604030504040204" pitchFamily="34" charset="0"/>
              <a:ea typeface="Tahoma" panose="020B0604030504040204" pitchFamily="34" charset="0"/>
              <a:cs typeface="Tahoma" panose="020B0604030504040204" pitchFamily="34" charset="0"/>
            </a:endParaRPr>
          </a:p>
        </p:txBody>
      </p:sp>
      <p:pic>
        <p:nvPicPr>
          <p:cNvPr id="17" name="Picture 16" descr="tmpzjiqglsw.png"/>
          <p:cNvPicPr>
            <a:picLocks noChangeAspect="1"/>
          </p:cNvPicPr>
          <p:nvPr/>
        </p:nvPicPr>
        <p:blipFill>
          <a:blip r:embed="rId4"/>
          <a:stretch>
            <a:fillRect/>
          </a:stretch>
        </p:blipFill>
        <p:spPr>
          <a:xfrm>
            <a:off x="4419451" y="1508670"/>
            <a:ext cx="304800" cy="304800"/>
          </a:xfrm>
          <a:prstGeom prst="rect">
            <a:avLst/>
          </a:prstGeom>
        </p:spPr>
      </p:pic>
      <p:sp>
        <p:nvSpPr>
          <p:cNvPr id="18" name="TextBox 17"/>
          <p:cNvSpPr txBox="1"/>
          <p:nvPr/>
        </p:nvSpPr>
        <p:spPr>
          <a:xfrm>
            <a:off x="3225700" y="1965870"/>
            <a:ext cx="2692449" cy="1000274"/>
          </a:xfrm>
          <a:prstGeom prst="rect">
            <a:avLst/>
          </a:prstGeom>
          <a:noFill/>
          <a:ln>
            <a:noFill/>
          </a:ln>
        </p:spPr>
        <p:txBody>
          <a:bodyPr wrap="square" lIns="0" tIns="0" rIns="0" bIns="0" anchor="t">
            <a:spAutoFit/>
          </a:bodyPr>
          <a:lstStyle/>
          <a:p>
            <a:pPr algn="ct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HTTPS Sync to Personal Calendar</a:t>
            </a:r>
          </a:p>
          <a:p>
            <a:pPr algn="ctr">
              <a:spcAft>
                <a:spcPts val="1200"/>
              </a:spcAft>
            </a:pP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Events are synced via secure HTTPS connection to the user's personal calendar (e.g., Google, iCloud).</a:t>
            </a:r>
          </a:p>
        </p:txBody>
      </p:sp>
      <p:sp>
        <p:nvSpPr>
          <p:cNvPr id="19" name="Rectangle 18"/>
          <p:cNvSpPr/>
          <p:nvPr/>
        </p:nvSpPr>
        <p:spPr>
          <a:xfrm>
            <a:off x="6222950" y="1508670"/>
            <a:ext cx="2692300" cy="148560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7416700" y="1508670"/>
            <a:ext cx="304800" cy="304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7416700" y="1508670"/>
            <a:ext cx="304800" cy="215444"/>
          </a:xfrm>
          <a:prstGeom prst="rect">
            <a:avLst/>
          </a:prstGeom>
          <a:noFill/>
          <a:ln>
            <a:noFill/>
          </a:ln>
        </p:spPr>
        <p:txBody>
          <a:bodyPr wrap="square" lIns="0" tIns="0" rIns="0" bIns="0" anchor="t">
            <a:spAutoFit/>
          </a:bodyPr>
          <a:lstStyle/>
          <a:p>
            <a:pPr algn="ctr"/>
            <a:endParaRPr>
              <a:latin typeface="Tahoma" panose="020B0604030504040204" pitchFamily="34" charset="0"/>
              <a:ea typeface="Tahoma" panose="020B0604030504040204" pitchFamily="34" charset="0"/>
              <a:cs typeface="Tahoma" panose="020B0604030504040204" pitchFamily="34" charset="0"/>
            </a:endParaRPr>
          </a:p>
        </p:txBody>
      </p:sp>
      <p:pic>
        <p:nvPicPr>
          <p:cNvPr id="22" name="Picture 21" descr="tmpxd8mep0o.png"/>
          <p:cNvPicPr>
            <a:picLocks noChangeAspect="1"/>
          </p:cNvPicPr>
          <p:nvPr/>
        </p:nvPicPr>
        <p:blipFill>
          <a:blip r:embed="rId5"/>
          <a:stretch>
            <a:fillRect/>
          </a:stretch>
        </p:blipFill>
        <p:spPr>
          <a:xfrm>
            <a:off x="7416700" y="1508670"/>
            <a:ext cx="304800" cy="304800"/>
          </a:xfrm>
          <a:prstGeom prst="rect">
            <a:avLst/>
          </a:prstGeom>
        </p:spPr>
      </p:pic>
      <p:sp>
        <p:nvSpPr>
          <p:cNvPr id="23" name="TextBox 22"/>
          <p:cNvSpPr txBox="1"/>
          <p:nvPr/>
        </p:nvSpPr>
        <p:spPr>
          <a:xfrm>
            <a:off x="6222950" y="1965870"/>
            <a:ext cx="2692300" cy="800219"/>
          </a:xfrm>
          <a:prstGeom prst="rect">
            <a:avLst/>
          </a:prstGeom>
          <a:noFill/>
          <a:ln>
            <a:noFill/>
          </a:ln>
        </p:spPr>
        <p:txBody>
          <a:bodyPr wrap="square" lIns="0" tIns="0" rIns="0" bIns="0" anchor="t">
            <a:spAutoFit/>
          </a:bodyPr>
          <a:lstStyle/>
          <a:p>
            <a:pPr algn="ct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One-Way Design</a:t>
            </a:r>
          </a:p>
          <a:p>
            <a:pPr algn="ctr">
              <a:spcAft>
                <a:spcPts val="1200"/>
              </a:spcAft>
            </a:pP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Data flows only from Outlook to the personal calendar, with no data fetched or stored externally.</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a:latin typeface="Tahoma" panose="020B0604030504040204" pitchFamily="34" charset="0"/>
                <a:ea typeface="Tahoma" panose="020B0604030504040204" pitchFamily="34" charset="0"/>
                <a:cs typeface="Tahoma" panose="020B0604030504040204" pitchFamily="34" charset="0"/>
              </a:rPr>
              <a:t>Privacy by Design &amp; Data Minimization</a:t>
            </a:r>
          </a:p>
        </p:txBody>
      </p:sp>
      <p:sp>
        <p:nvSpPr>
          <p:cNvPr id="4" name="Subtitle 3"/>
          <p:cNvSpPr>
            <a:spLocks noGrp="1"/>
          </p:cNvSpPr>
          <p:nvPr>
            <p:ph type="subTitle" idx="13"/>
          </p:nvPr>
        </p:nvSpPr>
        <p:spPr/>
        <p:txBody>
          <a:bodyPr>
            <a:normAutofit/>
          </a:bodyPr>
          <a:lstStyle/>
          <a:p>
            <a:r>
              <a:rPr>
                <a:latin typeface="Tahoma" panose="020B0604030504040204" pitchFamily="34" charset="0"/>
                <a:ea typeface="Tahoma" panose="020B0604030504040204" pitchFamily="34" charset="0"/>
                <a:cs typeface="Tahoma" panose="020B0604030504040204" pitchFamily="34" charset="0"/>
              </a:rPr>
              <a:t>User Control and Zero-Analytics Philosophy</a:t>
            </a:r>
          </a:p>
        </p:txBody>
      </p:sp>
      <p:sp>
        <p:nvSpPr>
          <p:cNvPr id="5" name="Rectangle 4"/>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228600" y="1508670"/>
            <a:ext cx="8686800" cy="2590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228600" y="1508670"/>
            <a:ext cx="4190999" cy="2590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228600" y="1508670"/>
            <a:ext cx="4190999" cy="2403222"/>
          </a:xfrm>
          <a:prstGeom prst="rect">
            <a:avLst/>
          </a:prstGeom>
          <a:noFill/>
          <a:ln>
            <a:noFill/>
          </a:ln>
        </p:spPr>
        <p:txBody>
          <a:bodyPr wrap="square" lIns="190500" tIns="0" rIns="0" bIns="190500" anchor="t">
            <a:spAutoFit/>
          </a:bodyPr>
          <a:lstStyle/>
          <a:p>
            <a:pPr marL="228600" indent="-91440" algn="l">
              <a:spcBef>
                <a:spcPts val="0"/>
              </a:spcBef>
              <a:spcAft>
                <a:spcPts val="800"/>
              </a:spcAft>
              <a:buSzPct val="100000"/>
              <a:buFont typeface="Arial"/>
              <a:buChar char="•"/>
            </a:pP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Selective Syncing:</a:t>
            </a: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 Users manually select which Outlook calendars and events to sync, avoiding overexposure.</a:t>
            </a:r>
          </a:p>
          <a:p>
            <a:pPr marL="228600" lvl="1" indent="-91440" algn="l">
              <a:spcBef>
                <a:spcPts val="1200"/>
              </a:spcBef>
              <a:spcAft>
                <a:spcPts val="0"/>
              </a:spcAft>
              <a:buSzPct val="100000"/>
              <a:buFont typeface="Arial"/>
              <a:buChar char="•"/>
            </a:pP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No Analytics or Telemetry:</a:t>
            </a: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 No usage data is collected beyond license validation and software update checks.</a:t>
            </a:r>
          </a:p>
          <a:p>
            <a:pPr marL="228600" lvl="1" indent="-91440" algn="l">
              <a:spcBef>
                <a:spcPts val="1200"/>
              </a:spcBef>
              <a:spcAft>
                <a:spcPts val="0"/>
              </a:spcAft>
              <a:buSzPct val="100000"/>
              <a:buFont typeface="Arial"/>
              <a:buChar char="•"/>
            </a:pP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Privacy by Design:</a:t>
            </a: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 Developed with GDPR and privacy-first principles, minimizing unnecessary data handling.</a:t>
            </a:r>
          </a:p>
        </p:txBody>
      </p:sp>
      <p:sp>
        <p:nvSpPr>
          <p:cNvPr id="10" name="Rectangle 9"/>
          <p:cNvSpPr/>
          <p:nvPr/>
        </p:nvSpPr>
        <p:spPr>
          <a:xfrm>
            <a:off x="4724400" y="1508670"/>
            <a:ext cx="4190999" cy="2590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724400" y="1508670"/>
            <a:ext cx="4190999" cy="215444"/>
          </a:xfrm>
          <a:prstGeom prst="rect">
            <a:avLst/>
          </a:prstGeom>
          <a:noFill/>
          <a:ln>
            <a:noFill/>
          </a:ln>
        </p:spPr>
        <p:txBody>
          <a:bodyPr wrap="square" lIns="0" tIns="0" rIns="0" bIns="0" anchor="t">
            <a:spAutoFit/>
          </a:bodyPr>
          <a:lstStyle/>
          <a:p>
            <a:pPr algn="l"/>
            <a:endParaRPr>
              <a:latin typeface="Tahoma" panose="020B0604030504040204" pitchFamily="34" charset="0"/>
              <a:ea typeface="Tahoma" panose="020B0604030504040204" pitchFamily="34" charset="0"/>
              <a:cs typeface="Tahoma" panose="020B0604030504040204" pitchFamily="34" charset="0"/>
            </a:endParaRPr>
          </a:p>
        </p:txBody>
      </p:sp>
      <p:pic>
        <p:nvPicPr>
          <p:cNvPr id="12" name="Picture 11" descr="tmp964ml723.png"/>
          <p:cNvPicPr>
            <a:picLocks noChangeAspect="1"/>
          </p:cNvPicPr>
          <p:nvPr/>
        </p:nvPicPr>
        <p:blipFill>
          <a:blip r:embed="rId3"/>
          <a:stretch>
            <a:fillRect/>
          </a:stretch>
        </p:blipFill>
        <p:spPr>
          <a:xfrm>
            <a:off x="4724400" y="1508670"/>
            <a:ext cx="4190999" cy="2362200"/>
          </a:xfrm>
          <a:prstGeom prst="rect">
            <a:avLst/>
          </a:prstGeom>
        </p:spPr>
      </p:pic>
      <p:sp>
        <p:nvSpPr>
          <p:cNvPr id="13" name="Rectangle 12"/>
          <p:cNvSpPr/>
          <p:nvPr/>
        </p:nvSpPr>
        <p:spPr>
          <a:xfrm>
            <a:off x="4724400" y="3947070"/>
            <a:ext cx="4190999" cy="152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4724400" y="3947070"/>
            <a:ext cx="4190999" cy="138499"/>
          </a:xfrm>
          <a:prstGeom prst="rect">
            <a:avLst/>
          </a:prstGeom>
          <a:noFill/>
          <a:ln>
            <a:noFill/>
          </a:ln>
        </p:spPr>
        <p:txBody>
          <a:bodyPr wrap="square" lIns="0" tIns="0" rIns="0" bIns="0" anchor="t">
            <a:spAutoFit/>
          </a:bodyPr>
          <a:lstStyle/>
          <a:p>
            <a:pPr algn="r">
              <a:spcAft>
                <a:spcPts val="1200"/>
              </a:spcAft>
            </a:pPr>
            <a:r>
              <a:rPr sz="900" b="0" i="0">
                <a:solidFill>
                  <a:srgbClr val="616161"/>
                </a:solidFill>
                <a:latin typeface="Tahoma" panose="020B0604030504040204" pitchFamily="34" charset="0"/>
                <a:ea typeface="Tahoma" panose="020B0604030504040204" pitchFamily="34" charset="0"/>
                <a:cs typeface="Tahoma" panose="020B0604030504040204" pitchFamily="34" charset="0"/>
              </a:rPr>
              <a:t>Photo by Eric Rothermel on Unsplash</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a:latin typeface="Tahoma" panose="020B0604030504040204" pitchFamily="34" charset="0"/>
                <a:ea typeface="Tahoma" panose="020B0604030504040204" pitchFamily="34" charset="0"/>
                <a:cs typeface="Tahoma" panose="020B0604030504040204" pitchFamily="34" charset="0"/>
              </a:rPr>
              <a:t>Security Measures &amp; Local Processing</a:t>
            </a:r>
          </a:p>
        </p:txBody>
      </p:sp>
      <p:sp>
        <p:nvSpPr>
          <p:cNvPr id="4" name="Subtitle 3"/>
          <p:cNvSpPr>
            <a:spLocks noGrp="1"/>
          </p:cNvSpPr>
          <p:nvPr>
            <p:ph type="subTitle" idx="13"/>
          </p:nvPr>
        </p:nvSpPr>
        <p:spPr/>
        <p:txBody>
          <a:bodyPr>
            <a:normAutofit/>
          </a:bodyPr>
          <a:lstStyle/>
          <a:p>
            <a:r>
              <a:rPr>
                <a:latin typeface="Tahoma" panose="020B0604030504040204" pitchFamily="34" charset="0"/>
                <a:ea typeface="Tahoma" panose="020B0604030504040204" pitchFamily="34" charset="0"/>
                <a:cs typeface="Tahoma" panose="020B0604030504040204" pitchFamily="34" charset="0"/>
              </a:rPr>
              <a:t>Minimizing Exposure Through Device-Level Execution</a:t>
            </a:r>
          </a:p>
        </p:txBody>
      </p:sp>
      <p:sp>
        <p:nvSpPr>
          <p:cNvPr id="5" name="Rectangle 4"/>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228600" y="1508670"/>
            <a:ext cx="8686800" cy="12799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228600" y="1508670"/>
            <a:ext cx="2692300" cy="12799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422350" y="1508670"/>
            <a:ext cx="304800" cy="304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1422350" y="1508670"/>
            <a:ext cx="304800" cy="215444"/>
          </a:xfrm>
          <a:prstGeom prst="rect">
            <a:avLst/>
          </a:prstGeom>
          <a:noFill/>
          <a:ln>
            <a:noFill/>
          </a:ln>
        </p:spPr>
        <p:txBody>
          <a:bodyPr wrap="square" lIns="0" tIns="0" rIns="0" bIns="0" anchor="t">
            <a:spAutoFit/>
          </a:bodyPr>
          <a:lstStyle/>
          <a:p>
            <a:pPr algn="ctr"/>
            <a:endParaRPr>
              <a:latin typeface="Tahoma" panose="020B0604030504040204" pitchFamily="34" charset="0"/>
              <a:ea typeface="Tahoma" panose="020B0604030504040204" pitchFamily="34" charset="0"/>
              <a:cs typeface="Tahoma" panose="020B0604030504040204" pitchFamily="34" charset="0"/>
            </a:endParaRPr>
          </a:p>
        </p:txBody>
      </p:sp>
      <p:pic>
        <p:nvPicPr>
          <p:cNvPr id="12" name="Picture 11" descr="tmpeigklfie.png"/>
          <p:cNvPicPr>
            <a:picLocks noChangeAspect="1"/>
          </p:cNvPicPr>
          <p:nvPr/>
        </p:nvPicPr>
        <p:blipFill>
          <a:blip r:embed="rId3"/>
          <a:stretch>
            <a:fillRect/>
          </a:stretch>
        </p:blipFill>
        <p:spPr>
          <a:xfrm>
            <a:off x="1422350" y="1508670"/>
            <a:ext cx="304800" cy="304800"/>
          </a:xfrm>
          <a:prstGeom prst="rect">
            <a:avLst/>
          </a:prstGeom>
        </p:spPr>
      </p:pic>
      <p:sp>
        <p:nvSpPr>
          <p:cNvPr id="13" name="TextBox 12"/>
          <p:cNvSpPr txBox="1"/>
          <p:nvPr/>
        </p:nvSpPr>
        <p:spPr>
          <a:xfrm>
            <a:off x="228600" y="1965870"/>
            <a:ext cx="2692300" cy="800219"/>
          </a:xfrm>
          <a:prstGeom prst="rect">
            <a:avLst/>
          </a:prstGeom>
          <a:noFill/>
          <a:ln>
            <a:noFill/>
          </a:ln>
        </p:spPr>
        <p:txBody>
          <a:bodyPr wrap="square" lIns="0" tIns="0" rIns="0" bIns="0" anchor="t">
            <a:spAutoFit/>
          </a:bodyPr>
          <a:lstStyle/>
          <a:p>
            <a:pPr algn="ct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Full Local Execution</a:t>
            </a:r>
          </a:p>
          <a:p>
            <a:pPr algn="ctr">
              <a:spcAft>
                <a:spcPts val="1200"/>
              </a:spcAft>
            </a:pP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All data processing occurs on the user's local machine—no third-party servers involved.</a:t>
            </a:r>
          </a:p>
        </p:txBody>
      </p:sp>
      <p:sp>
        <p:nvSpPr>
          <p:cNvPr id="14" name="Rectangle 13"/>
          <p:cNvSpPr/>
          <p:nvPr/>
        </p:nvSpPr>
        <p:spPr>
          <a:xfrm>
            <a:off x="3225700" y="1508670"/>
            <a:ext cx="2692449" cy="12799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4419451" y="1508670"/>
            <a:ext cx="304800" cy="304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4419451" y="1508670"/>
            <a:ext cx="304800" cy="215444"/>
          </a:xfrm>
          <a:prstGeom prst="rect">
            <a:avLst/>
          </a:prstGeom>
          <a:noFill/>
          <a:ln>
            <a:noFill/>
          </a:ln>
        </p:spPr>
        <p:txBody>
          <a:bodyPr wrap="square" lIns="0" tIns="0" rIns="0" bIns="0" anchor="t">
            <a:spAutoFit/>
          </a:bodyPr>
          <a:lstStyle/>
          <a:p>
            <a:pPr algn="ctr"/>
            <a:endParaRPr>
              <a:latin typeface="Tahoma" panose="020B0604030504040204" pitchFamily="34" charset="0"/>
              <a:ea typeface="Tahoma" panose="020B0604030504040204" pitchFamily="34" charset="0"/>
              <a:cs typeface="Tahoma" panose="020B0604030504040204" pitchFamily="34" charset="0"/>
            </a:endParaRPr>
          </a:p>
        </p:txBody>
      </p:sp>
      <p:pic>
        <p:nvPicPr>
          <p:cNvPr id="17" name="Picture 16" descr="tmpzjiqglsw.png"/>
          <p:cNvPicPr>
            <a:picLocks noChangeAspect="1"/>
          </p:cNvPicPr>
          <p:nvPr/>
        </p:nvPicPr>
        <p:blipFill>
          <a:blip r:embed="rId4"/>
          <a:stretch>
            <a:fillRect/>
          </a:stretch>
        </p:blipFill>
        <p:spPr>
          <a:xfrm>
            <a:off x="4419451" y="1508670"/>
            <a:ext cx="304800" cy="304800"/>
          </a:xfrm>
          <a:prstGeom prst="rect">
            <a:avLst/>
          </a:prstGeom>
        </p:spPr>
      </p:pic>
      <p:sp>
        <p:nvSpPr>
          <p:cNvPr id="18" name="TextBox 17"/>
          <p:cNvSpPr txBox="1"/>
          <p:nvPr/>
        </p:nvSpPr>
        <p:spPr>
          <a:xfrm>
            <a:off x="3225700" y="1965870"/>
            <a:ext cx="2692449" cy="800219"/>
          </a:xfrm>
          <a:prstGeom prst="rect">
            <a:avLst/>
          </a:prstGeom>
          <a:noFill/>
          <a:ln>
            <a:noFill/>
          </a:ln>
        </p:spPr>
        <p:txBody>
          <a:bodyPr wrap="square" lIns="0" tIns="0" rIns="0" bIns="0" anchor="t">
            <a:spAutoFit/>
          </a:bodyPr>
          <a:lstStyle/>
          <a:p>
            <a:pPr algn="ct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Encrypted Transmission</a:t>
            </a:r>
          </a:p>
          <a:p>
            <a:pPr algn="ctr">
              <a:spcAft>
                <a:spcPts val="1200"/>
              </a:spcAft>
            </a:pP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Calendar events are transmitted via HTTPS to ensure secure data transfer.</a:t>
            </a:r>
          </a:p>
        </p:txBody>
      </p:sp>
      <p:sp>
        <p:nvSpPr>
          <p:cNvPr id="19" name="Rectangle 18"/>
          <p:cNvSpPr/>
          <p:nvPr/>
        </p:nvSpPr>
        <p:spPr>
          <a:xfrm>
            <a:off x="6222950" y="1508670"/>
            <a:ext cx="2692300" cy="1279921"/>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7416700" y="1508670"/>
            <a:ext cx="304800" cy="304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7416700" y="1508670"/>
            <a:ext cx="304800" cy="215444"/>
          </a:xfrm>
          <a:prstGeom prst="rect">
            <a:avLst/>
          </a:prstGeom>
          <a:noFill/>
          <a:ln>
            <a:noFill/>
          </a:ln>
        </p:spPr>
        <p:txBody>
          <a:bodyPr wrap="square" lIns="0" tIns="0" rIns="0" bIns="0" anchor="t">
            <a:spAutoFit/>
          </a:bodyPr>
          <a:lstStyle/>
          <a:p>
            <a:pPr algn="ctr"/>
            <a:endParaRPr>
              <a:latin typeface="Tahoma" panose="020B0604030504040204" pitchFamily="34" charset="0"/>
              <a:ea typeface="Tahoma" panose="020B0604030504040204" pitchFamily="34" charset="0"/>
              <a:cs typeface="Tahoma" panose="020B0604030504040204" pitchFamily="34" charset="0"/>
            </a:endParaRPr>
          </a:p>
        </p:txBody>
      </p:sp>
      <p:pic>
        <p:nvPicPr>
          <p:cNvPr id="22" name="Picture 21" descr="tmp3j778quc.png"/>
          <p:cNvPicPr>
            <a:picLocks noChangeAspect="1"/>
          </p:cNvPicPr>
          <p:nvPr/>
        </p:nvPicPr>
        <p:blipFill>
          <a:blip r:embed="rId5"/>
          <a:stretch>
            <a:fillRect/>
          </a:stretch>
        </p:blipFill>
        <p:spPr>
          <a:xfrm>
            <a:off x="7416700" y="1508670"/>
            <a:ext cx="304800" cy="304800"/>
          </a:xfrm>
          <a:prstGeom prst="rect">
            <a:avLst/>
          </a:prstGeom>
        </p:spPr>
      </p:pic>
      <p:sp>
        <p:nvSpPr>
          <p:cNvPr id="23" name="TextBox 22"/>
          <p:cNvSpPr txBox="1"/>
          <p:nvPr/>
        </p:nvSpPr>
        <p:spPr>
          <a:xfrm>
            <a:off x="6222950" y="1965870"/>
            <a:ext cx="2692300" cy="1000274"/>
          </a:xfrm>
          <a:prstGeom prst="rect">
            <a:avLst/>
          </a:prstGeom>
          <a:noFill/>
          <a:ln>
            <a:noFill/>
          </a:ln>
        </p:spPr>
        <p:txBody>
          <a:bodyPr wrap="square" lIns="0" tIns="0" rIns="0" bIns="0" anchor="t">
            <a:spAutoFit/>
          </a:bodyPr>
          <a:lstStyle/>
          <a:p>
            <a:pPr algn="ct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Minimal External Communication</a:t>
            </a:r>
          </a:p>
          <a:p>
            <a:pPr algn="ctr">
              <a:spcAft>
                <a:spcPts val="1200"/>
              </a:spcAft>
            </a:pP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Only outbound calls are for license validation and update checks—no calendar data included.</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a:latin typeface="Tahoma" panose="020B0604030504040204" pitchFamily="34" charset="0"/>
                <a:ea typeface="Tahoma" panose="020B0604030504040204" pitchFamily="34" charset="0"/>
                <a:cs typeface="Tahoma" panose="020B0604030504040204" pitchFamily="34" charset="0"/>
              </a:rPr>
              <a:t>Policy &amp; Licensing Considerations</a:t>
            </a:r>
          </a:p>
        </p:txBody>
      </p:sp>
      <p:sp>
        <p:nvSpPr>
          <p:cNvPr id="4" name="Subtitle 3"/>
          <p:cNvSpPr>
            <a:spLocks noGrp="1"/>
          </p:cNvSpPr>
          <p:nvPr>
            <p:ph type="subTitle" idx="13"/>
          </p:nvPr>
        </p:nvSpPr>
        <p:spPr/>
        <p:txBody>
          <a:bodyPr>
            <a:normAutofit/>
          </a:bodyPr>
          <a:lstStyle/>
          <a:p>
            <a:r>
              <a:rPr>
                <a:latin typeface="Tahoma" panose="020B0604030504040204" pitchFamily="34" charset="0"/>
                <a:ea typeface="Tahoma" panose="020B0604030504040204" pitchFamily="34" charset="0"/>
                <a:cs typeface="Tahoma" panose="020B0604030504040204" pitchFamily="34" charset="0"/>
              </a:rPr>
              <a:t>Adoption Flexibility for Enterprise and Individuals</a:t>
            </a:r>
          </a:p>
        </p:txBody>
      </p:sp>
      <p:sp>
        <p:nvSpPr>
          <p:cNvPr id="5" name="Rectangle 4"/>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228600" y="1508670"/>
            <a:ext cx="8686800" cy="148560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228600" y="1508670"/>
            <a:ext cx="2692300" cy="148560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422350" y="1508670"/>
            <a:ext cx="304800" cy="304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1422350" y="1508670"/>
            <a:ext cx="304800" cy="215444"/>
          </a:xfrm>
          <a:prstGeom prst="rect">
            <a:avLst/>
          </a:prstGeom>
          <a:noFill/>
          <a:ln>
            <a:noFill/>
          </a:ln>
        </p:spPr>
        <p:txBody>
          <a:bodyPr wrap="square" lIns="0" tIns="0" rIns="0" bIns="0" anchor="t">
            <a:spAutoFit/>
          </a:bodyPr>
          <a:lstStyle/>
          <a:p>
            <a:pPr algn="ctr"/>
            <a:endParaRPr>
              <a:latin typeface="Tahoma" panose="020B0604030504040204" pitchFamily="34" charset="0"/>
              <a:ea typeface="Tahoma" panose="020B0604030504040204" pitchFamily="34" charset="0"/>
              <a:cs typeface="Tahoma" panose="020B0604030504040204" pitchFamily="34" charset="0"/>
            </a:endParaRPr>
          </a:p>
        </p:txBody>
      </p:sp>
      <p:pic>
        <p:nvPicPr>
          <p:cNvPr id="12" name="Picture 11" descr="tmph7yc_adp.png"/>
          <p:cNvPicPr>
            <a:picLocks noChangeAspect="1"/>
          </p:cNvPicPr>
          <p:nvPr/>
        </p:nvPicPr>
        <p:blipFill>
          <a:blip r:embed="rId3"/>
          <a:stretch>
            <a:fillRect/>
          </a:stretch>
        </p:blipFill>
        <p:spPr>
          <a:xfrm>
            <a:off x="1422350" y="1508670"/>
            <a:ext cx="304800" cy="304800"/>
          </a:xfrm>
          <a:prstGeom prst="rect">
            <a:avLst/>
          </a:prstGeom>
        </p:spPr>
      </p:pic>
      <p:sp>
        <p:nvSpPr>
          <p:cNvPr id="13" name="TextBox 12"/>
          <p:cNvSpPr txBox="1"/>
          <p:nvPr/>
        </p:nvSpPr>
        <p:spPr>
          <a:xfrm>
            <a:off x="228600" y="1965870"/>
            <a:ext cx="2692300" cy="800219"/>
          </a:xfrm>
          <a:prstGeom prst="rect">
            <a:avLst/>
          </a:prstGeom>
          <a:noFill/>
          <a:ln>
            <a:noFill/>
          </a:ln>
        </p:spPr>
        <p:txBody>
          <a:bodyPr wrap="square" lIns="0" tIns="0" rIns="0" bIns="0" anchor="t">
            <a:spAutoFit/>
          </a:bodyPr>
          <a:lstStyle/>
          <a:p>
            <a:pPr algn="ct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Personal Licensing Model</a:t>
            </a:r>
          </a:p>
          <a:p>
            <a:pPr algn="ctr">
              <a:spcAft>
                <a:spcPts val="1200"/>
              </a:spcAft>
            </a:pP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Currently sold as a personal, one-time license—simple, cost-effective, and user-managed.</a:t>
            </a:r>
          </a:p>
        </p:txBody>
      </p:sp>
      <p:sp>
        <p:nvSpPr>
          <p:cNvPr id="14" name="Rectangle 13"/>
          <p:cNvSpPr/>
          <p:nvPr/>
        </p:nvSpPr>
        <p:spPr>
          <a:xfrm>
            <a:off x="3225700" y="1508670"/>
            <a:ext cx="2692449" cy="148560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4419451" y="1508670"/>
            <a:ext cx="304800" cy="304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4419451" y="1508670"/>
            <a:ext cx="304800" cy="215444"/>
          </a:xfrm>
          <a:prstGeom prst="rect">
            <a:avLst/>
          </a:prstGeom>
          <a:noFill/>
          <a:ln>
            <a:noFill/>
          </a:ln>
        </p:spPr>
        <p:txBody>
          <a:bodyPr wrap="square" lIns="0" tIns="0" rIns="0" bIns="0" anchor="t">
            <a:spAutoFit/>
          </a:bodyPr>
          <a:lstStyle/>
          <a:p>
            <a:pPr algn="ctr"/>
            <a:endParaRPr>
              <a:latin typeface="Tahoma" panose="020B0604030504040204" pitchFamily="34" charset="0"/>
              <a:ea typeface="Tahoma" panose="020B0604030504040204" pitchFamily="34" charset="0"/>
              <a:cs typeface="Tahoma" panose="020B0604030504040204" pitchFamily="34" charset="0"/>
            </a:endParaRPr>
          </a:p>
        </p:txBody>
      </p:sp>
      <p:pic>
        <p:nvPicPr>
          <p:cNvPr id="17" name="Picture 16" descr="tmp_hpwifzs.png"/>
          <p:cNvPicPr>
            <a:picLocks noChangeAspect="1"/>
          </p:cNvPicPr>
          <p:nvPr/>
        </p:nvPicPr>
        <p:blipFill>
          <a:blip r:embed="rId4"/>
          <a:stretch>
            <a:fillRect/>
          </a:stretch>
        </p:blipFill>
        <p:spPr>
          <a:xfrm>
            <a:off x="4419451" y="1508670"/>
            <a:ext cx="304800" cy="304800"/>
          </a:xfrm>
          <a:prstGeom prst="rect">
            <a:avLst/>
          </a:prstGeom>
        </p:spPr>
      </p:pic>
      <p:sp>
        <p:nvSpPr>
          <p:cNvPr id="18" name="TextBox 17"/>
          <p:cNvSpPr txBox="1"/>
          <p:nvPr/>
        </p:nvSpPr>
        <p:spPr>
          <a:xfrm>
            <a:off x="3225700" y="1965870"/>
            <a:ext cx="2692449" cy="800219"/>
          </a:xfrm>
          <a:prstGeom prst="rect">
            <a:avLst/>
          </a:prstGeom>
          <a:noFill/>
          <a:ln>
            <a:noFill/>
          </a:ln>
        </p:spPr>
        <p:txBody>
          <a:bodyPr wrap="square" lIns="0" tIns="0" rIns="0" bIns="0" anchor="t">
            <a:spAutoFit/>
          </a:bodyPr>
          <a:lstStyle/>
          <a:p>
            <a:pPr algn="ct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Enterprise Potential</a:t>
            </a:r>
          </a:p>
          <a:p>
            <a:pPr algn="ctr">
              <a:spcAft>
                <a:spcPts val="1200"/>
              </a:spcAft>
            </a:pP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Vendor is open to corporate licensing discussions if organizational interest is expressed.</a:t>
            </a:r>
          </a:p>
        </p:txBody>
      </p:sp>
      <p:sp>
        <p:nvSpPr>
          <p:cNvPr id="19" name="Rectangle 18"/>
          <p:cNvSpPr/>
          <p:nvPr/>
        </p:nvSpPr>
        <p:spPr>
          <a:xfrm>
            <a:off x="6222950" y="1508670"/>
            <a:ext cx="2692300" cy="148560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7416700" y="1508670"/>
            <a:ext cx="304800" cy="304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7416700" y="1508670"/>
            <a:ext cx="304800" cy="215444"/>
          </a:xfrm>
          <a:prstGeom prst="rect">
            <a:avLst/>
          </a:prstGeom>
          <a:noFill/>
          <a:ln>
            <a:noFill/>
          </a:ln>
        </p:spPr>
        <p:txBody>
          <a:bodyPr wrap="square" lIns="0" tIns="0" rIns="0" bIns="0" anchor="t">
            <a:spAutoFit/>
          </a:bodyPr>
          <a:lstStyle/>
          <a:p>
            <a:pPr algn="ctr"/>
            <a:endParaRPr>
              <a:latin typeface="Tahoma" panose="020B0604030504040204" pitchFamily="34" charset="0"/>
              <a:ea typeface="Tahoma" panose="020B0604030504040204" pitchFamily="34" charset="0"/>
              <a:cs typeface="Tahoma" panose="020B0604030504040204" pitchFamily="34" charset="0"/>
            </a:endParaRPr>
          </a:p>
        </p:txBody>
      </p:sp>
      <p:pic>
        <p:nvPicPr>
          <p:cNvPr id="22" name="Picture 21" descr="tmpoz3vkqpf.png"/>
          <p:cNvPicPr>
            <a:picLocks noChangeAspect="1"/>
          </p:cNvPicPr>
          <p:nvPr/>
        </p:nvPicPr>
        <p:blipFill>
          <a:blip r:embed="rId5"/>
          <a:stretch>
            <a:fillRect/>
          </a:stretch>
        </p:blipFill>
        <p:spPr>
          <a:xfrm>
            <a:off x="7416700" y="1508670"/>
            <a:ext cx="304800" cy="304800"/>
          </a:xfrm>
          <a:prstGeom prst="rect">
            <a:avLst/>
          </a:prstGeom>
        </p:spPr>
      </p:pic>
      <p:sp>
        <p:nvSpPr>
          <p:cNvPr id="23" name="TextBox 22"/>
          <p:cNvSpPr txBox="1"/>
          <p:nvPr/>
        </p:nvSpPr>
        <p:spPr>
          <a:xfrm>
            <a:off x="6222950" y="1965870"/>
            <a:ext cx="2692300" cy="800219"/>
          </a:xfrm>
          <a:prstGeom prst="rect">
            <a:avLst/>
          </a:prstGeom>
          <a:noFill/>
          <a:ln>
            <a:noFill/>
          </a:ln>
        </p:spPr>
        <p:txBody>
          <a:bodyPr wrap="square" lIns="0" tIns="0" rIns="0" bIns="0" anchor="t">
            <a:spAutoFit/>
          </a:bodyPr>
          <a:lstStyle/>
          <a:p>
            <a:pPr algn="ct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Scalable Rollout</a:t>
            </a:r>
          </a:p>
          <a:p>
            <a:pPr algn="ctr">
              <a:spcAft>
                <a:spcPts val="1200"/>
              </a:spcAft>
            </a:pP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Selective user adoption is feasible—no need for full company-wide deployment.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a:latin typeface="Tahoma" panose="020B0604030504040204" pitchFamily="34" charset="0"/>
                <a:ea typeface="Tahoma" panose="020B0604030504040204" pitchFamily="34" charset="0"/>
                <a:cs typeface="Tahoma" panose="020B0604030504040204" pitchFamily="34" charset="0"/>
              </a:rPr>
              <a:t>Compliance &amp; Legal Aspects</a:t>
            </a:r>
          </a:p>
        </p:txBody>
      </p:sp>
      <p:sp>
        <p:nvSpPr>
          <p:cNvPr id="4" name="Subtitle 3"/>
          <p:cNvSpPr>
            <a:spLocks noGrp="1"/>
          </p:cNvSpPr>
          <p:nvPr>
            <p:ph type="subTitle" idx="13"/>
          </p:nvPr>
        </p:nvSpPr>
        <p:spPr/>
        <p:txBody>
          <a:bodyPr>
            <a:normAutofit/>
          </a:bodyPr>
          <a:lstStyle/>
          <a:p>
            <a:r>
              <a:rPr>
                <a:latin typeface="Tahoma" panose="020B0604030504040204" pitchFamily="34" charset="0"/>
                <a:ea typeface="Tahoma" panose="020B0604030504040204" pitchFamily="34" charset="0"/>
                <a:cs typeface="Tahoma" panose="020B0604030504040204" pitchFamily="34" charset="0"/>
              </a:rPr>
              <a:t>Alignment with GDPR and EU Regulatory Standards</a:t>
            </a:r>
          </a:p>
        </p:txBody>
      </p:sp>
      <p:sp>
        <p:nvSpPr>
          <p:cNvPr id="5" name="Rectangle 4"/>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228600" y="1508670"/>
            <a:ext cx="8686800" cy="2590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228600" y="1508670"/>
            <a:ext cx="4190999" cy="2590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228600" y="1508670"/>
            <a:ext cx="4190999" cy="2403222"/>
          </a:xfrm>
          <a:prstGeom prst="rect">
            <a:avLst/>
          </a:prstGeom>
          <a:noFill/>
          <a:ln>
            <a:noFill/>
          </a:ln>
        </p:spPr>
        <p:txBody>
          <a:bodyPr wrap="square" lIns="190500" tIns="0" rIns="0" bIns="190500" anchor="t">
            <a:spAutoFit/>
          </a:bodyPr>
          <a:lstStyle/>
          <a:p>
            <a:pPr marL="228600" indent="-91440" algn="l">
              <a:spcBef>
                <a:spcPts val="0"/>
              </a:spcBef>
              <a:spcAft>
                <a:spcPts val="800"/>
              </a:spcAft>
              <a:buSzPct val="100000"/>
              <a:buFont typeface="Arial"/>
              <a:buChar char="•"/>
            </a:pP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GDPR-Conscious Design:</a:t>
            </a: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 Built with data minimization, local processing, and explicit user control in mind.</a:t>
            </a:r>
          </a:p>
          <a:p>
            <a:pPr marL="228600" lvl="1" indent="-91440" algn="l">
              <a:spcBef>
                <a:spcPts val="1200"/>
              </a:spcBef>
              <a:spcAft>
                <a:spcPts val="0"/>
              </a:spcAft>
              <a:buSzPct val="100000"/>
              <a:buFont typeface="Arial"/>
              <a:buChar char="•"/>
            </a:pP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No Central Data Storage:</a:t>
            </a: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 No calendar data is stored or processed by the vendor—reducing legal exposure.</a:t>
            </a:r>
          </a:p>
          <a:p>
            <a:pPr marL="228600" lvl="1" indent="-91440" algn="l">
              <a:spcBef>
                <a:spcPts val="1200"/>
              </a:spcBef>
              <a:spcAft>
                <a:spcPts val="0"/>
              </a:spcAft>
              <a:buSzPct val="100000"/>
              <a:buFont typeface="Arial"/>
              <a:buChar char="•"/>
            </a:pP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German/EU Jurisdiction:</a:t>
            </a: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 Vendor operates under German law, adding predictability in legal accountability.</a:t>
            </a:r>
          </a:p>
        </p:txBody>
      </p:sp>
      <p:sp>
        <p:nvSpPr>
          <p:cNvPr id="10" name="Rectangle 9"/>
          <p:cNvSpPr/>
          <p:nvPr/>
        </p:nvSpPr>
        <p:spPr>
          <a:xfrm>
            <a:off x="4724400" y="1508670"/>
            <a:ext cx="4190999" cy="2590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724400" y="1508670"/>
            <a:ext cx="4190999" cy="215444"/>
          </a:xfrm>
          <a:prstGeom prst="rect">
            <a:avLst/>
          </a:prstGeom>
          <a:noFill/>
          <a:ln>
            <a:noFill/>
          </a:ln>
        </p:spPr>
        <p:txBody>
          <a:bodyPr wrap="square" lIns="0" tIns="0" rIns="0" bIns="0" anchor="t">
            <a:spAutoFit/>
          </a:bodyPr>
          <a:lstStyle/>
          <a:p>
            <a:pPr algn="l"/>
            <a:endParaRPr>
              <a:latin typeface="Tahoma" panose="020B0604030504040204" pitchFamily="34" charset="0"/>
              <a:ea typeface="Tahoma" panose="020B0604030504040204" pitchFamily="34" charset="0"/>
              <a:cs typeface="Tahoma" panose="020B0604030504040204" pitchFamily="34" charset="0"/>
            </a:endParaRPr>
          </a:p>
        </p:txBody>
      </p:sp>
      <p:pic>
        <p:nvPicPr>
          <p:cNvPr id="12" name="Picture 11" descr="tmppn7n82r6.png"/>
          <p:cNvPicPr>
            <a:picLocks noChangeAspect="1"/>
          </p:cNvPicPr>
          <p:nvPr/>
        </p:nvPicPr>
        <p:blipFill>
          <a:blip r:embed="rId3"/>
          <a:stretch>
            <a:fillRect/>
          </a:stretch>
        </p:blipFill>
        <p:spPr>
          <a:xfrm>
            <a:off x="4724400" y="1508670"/>
            <a:ext cx="4190999" cy="2362200"/>
          </a:xfrm>
          <a:prstGeom prst="rect">
            <a:avLst/>
          </a:prstGeom>
        </p:spPr>
      </p:pic>
      <p:sp>
        <p:nvSpPr>
          <p:cNvPr id="13" name="Rectangle 12"/>
          <p:cNvSpPr/>
          <p:nvPr/>
        </p:nvSpPr>
        <p:spPr>
          <a:xfrm>
            <a:off x="4724400" y="3947070"/>
            <a:ext cx="4190999" cy="152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4724400" y="3947070"/>
            <a:ext cx="4190999" cy="138499"/>
          </a:xfrm>
          <a:prstGeom prst="rect">
            <a:avLst/>
          </a:prstGeom>
          <a:noFill/>
          <a:ln>
            <a:noFill/>
          </a:ln>
        </p:spPr>
        <p:txBody>
          <a:bodyPr wrap="square" lIns="0" tIns="0" rIns="0" bIns="0" anchor="t">
            <a:spAutoFit/>
          </a:bodyPr>
          <a:lstStyle/>
          <a:p>
            <a:pPr algn="r">
              <a:spcAft>
                <a:spcPts val="1200"/>
              </a:spcAft>
            </a:pPr>
            <a:r>
              <a:rPr sz="900" b="0" i="0">
                <a:solidFill>
                  <a:srgbClr val="616161"/>
                </a:solidFill>
                <a:latin typeface="Tahoma" panose="020B0604030504040204" pitchFamily="34" charset="0"/>
                <a:ea typeface="Tahoma" panose="020B0604030504040204" pitchFamily="34" charset="0"/>
                <a:cs typeface="Tahoma" panose="020B0604030504040204" pitchFamily="34" charset="0"/>
              </a:rPr>
              <a:t>Photo by Lukas on Unsplash</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a:latin typeface="Tahoma" panose="020B0604030504040204" pitchFamily="34" charset="0"/>
                <a:ea typeface="Tahoma" panose="020B0604030504040204" pitchFamily="34" charset="0"/>
                <a:cs typeface="Tahoma" panose="020B0604030504040204" pitchFamily="34" charset="0"/>
              </a:rPr>
              <a:t>IT Risk Assessment</a:t>
            </a:r>
          </a:p>
        </p:txBody>
      </p:sp>
      <p:sp>
        <p:nvSpPr>
          <p:cNvPr id="4" name="Subtitle 3"/>
          <p:cNvSpPr>
            <a:spLocks noGrp="1"/>
          </p:cNvSpPr>
          <p:nvPr>
            <p:ph type="subTitle" idx="13"/>
          </p:nvPr>
        </p:nvSpPr>
        <p:spPr/>
        <p:txBody>
          <a:bodyPr>
            <a:normAutofit/>
          </a:bodyPr>
          <a:lstStyle/>
          <a:p>
            <a:r>
              <a:rPr>
                <a:latin typeface="Tahoma" panose="020B0604030504040204" pitchFamily="34" charset="0"/>
                <a:ea typeface="Tahoma" panose="020B0604030504040204" pitchFamily="34" charset="0"/>
                <a:cs typeface="Tahoma" panose="020B0604030504040204" pitchFamily="34" charset="0"/>
              </a:rPr>
              <a:t>Surface Area, Dependencies, and Administrative Feedback</a:t>
            </a:r>
          </a:p>
        </p:txBody>
      </p:sp>
      <p:sp>
        <p:nvSpPr>
          <p:cNvPr id="5" name="Rectangle 4"/>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228600" y="1508670"/>
            <a:ext cx="8686800" cy="2590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228600" y="1508670"/>
            <a:ext cx="4190999" cy="2590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228600" y="1508670"/>
            <a:ext cx="4190999" cy="2403222"/>
          </a:xfrm>
          <a:prstGeom prst="rect">
            <a:avLst/>
          </a:prstGeom>
          <a:noFill/>
          <a:ln>
            <a:noFill/>
          </a:ln>
        </p:spPr>
        <p:txBody>
          <a:bodyPr wrap="square" lIns="190500" tIns="0" rIns="0" bIns="190500" anchor="t">
            <a:spAutoFit/>
          </a:bodyPr>
          <a:lstStyle/>
          <a:p>
            <a:pPr marL="228600" indent="-91440" algn="l">
              <a:spcBef>
                <a:spcPts val="0"/>
              </a:spcBef>
              <a:spcAft>
                <a:spcPts val="800"/>
              </a:spcAft>
              <a:buSzPct val="100000"/>
              <a:buFont typeface="Arial"/>
              <a:buChar char="•"/>
            </a:pP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Minimal Attack Surface:</a:t>
            </a: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 No inbound ports, no background services, only HTTPS outbound for sync and updates.</a:t>
            </a:r>
          </a:p>
          <a:p>
            <a:pPr marL="228600" lvl="1" indent="-91440" algn="l">
              <a:spcBef>
                <a:spcPts val="1200"/>
              </a:spcBef>
              <a:spcAft>
                <a:spcPts val="0"/>
              </a:spcAft>
              <a:buSzPct val="100000"/>
              <a:buFont typeface="Arial"/>
              <a:buChar char="•"/>
            </a:pP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Windows &amp; Outlook Dependencies:</a:t>
            </a: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 Relies on Outlook COM interface and Windows desktop environment—sandboxable with group policies.</a:t>
            </a:r>
          </a:p>
          <a:p>
            <a:pPr marL="228600" lvl="1" indent="-91440" algn="l">
              <a:spcBef>
                <a:spcPts val="1200"/>
              </a:spcBef>
              <a:spcAft>
                <a:spcPts val="0"/>
              </a:spcAft>
              <a:buSzPct val="100000"/>
              <a:buFont typeface="Arial"/>
              <a:buChar char="•"/>
            </a:pP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Admin Validation:</a:t>
            </a: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 External feedback from IT admins confirms low risk for personal-use deployment.</a:t>
            </a:r>
          </a:p>
        </p:txBody>
      </p:sp>
      <p:sp>
        <p:nvSpPr>
          <p:cNvPr id="10" name="Rectangle 9"/>
          <p:cNvSpPr/>
          <p:nvPr/>
        </p:nvSpPr>
        <p:spPr>
          <a:xfrm>
            <a:off x="4724400" y="1508670"/>
            <a:ext cx="4190999" cy="2590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724400" y="1508670"/>
            <a:ext cx="4190999" cy="215444"/>
          </a:xfrm>
          <a:prstGeom prst="rect">
            <a:avLst/>
          </a:prstGeom>
          <a:noFill/>
          <a:ln>
            <a:noFill/>
          </a:ln>
        </p:spPr>
        <p:txBody>
          <a:bodyPr wrap="square" lIns="0" tIns="0" rIns="0" bIns="0" anchor="t">
            <a:spAutoFit/>
          </a:bodyPr>
          <a:lstStyle/>
          <a:p>
            <a:pPr algn="l"/>
            <a:endParaRPr>
              <a:latin typeface="Tahoma" panose="020B0604030504040204" pitchFamily="34" charset="0"/>
              <a:ea typeface="Tahoma" panose="020B0604030504040204" pitchFamily="34" charset="0"/>
              <a:cs typeface="Tahoma" panose="020B0604030504040204" pitchFamily="34" charset="0"/>
            </a:endParaRPr>
          </a:p>
        </p:txBody>
      </p:sp>
      <p:pic>
        <p:nvPicPr>
          <p:cNvPr id="12" name="Picture 11" descr="tmpc2om42td.png"/>
          <p:cNvPicPr>
            <a:picLocks noChangeAspect="1"/>
          </p:cNvPicPr>
          <p:nvPr/>
        </p:nvPicPr>
        <p:blipFill>
          <a:blip r:embed="rId3"/>
          <a:stretch>
            <a:fillRect/>
          </a:stretch>
        </p:blipFill>
        <p:spPr>
          <a:xfrm>
            <a:off x="4724400" y="1508670"/>
            <a:ext cx="4190999" cy="2362200"/>
          </a:xfrm>
          <a:prstGeom prst="rect">
            <a:avLst/>
          </a:prstGeom>
        </p:spPr>
      </p:pic>
      <p:sp>
        <p:nvSpPr>
          <p:cNvPr id="13" name="Rectangle 12"/>
          <p:cNvSpPr/>
          <p:nvPr/>
        </p:nvSpPr>
        <p:spPr>
          <a:xfrm>
            <a:off x="4724400" y="3947070"/>
            <a:ext cx="4190999" cy="152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4724400" y="3947070"/>
            <a:ext cx="4190999" cy="138499"/>
          </a:xfrm>
          <a:prstGeom prst="rect">
            <a:avLst/>
          </a:prstGeom>
          <a:noFill/>
          <a:ln>
            <a:noFill/>
          </a:ln>
        </p:spPr>
        <p:txBody>
          <a:bodyPr wrap="square" lIns="0" tIns="0" rIns="0" bIns="0" anchor="t">
            <a:spAutoFit/>
          </a:bodyPr>
          <a:lstStyle/>
          <a:p>
            <a:pPr algn="r">
              <a:spcAft>
                <a:spcPts val="1200"/>
              </a:spcAft>
            </a:pPr>
            <a:r>
              <a:rPr sz="900" b="0" i="0">
                <a:solidFill>
                  <a:srgbClr val="616161"/>
                </a:solidFill>
                <a:latin typeface="Tahoma" panose="020B0604030504040204" pitchFamily="34" charset="0"/>
                <a:ea typeface="Tahoma" panose="020B0604030504040204" pitchFamily="34" charset="0"/>
                <a:cs typeface="Tahoma" panose="020B0604030504040204" pitchFamily="34" charset="0"/>
              </a:rPr>
              <a:t>Photo by Alex Presa on Unsplash</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a:latin typeface="Tahoma" panose="020B0604030504040204" pitchFamily="34" charset="0"/>
                <a:ea typeface="Tahoma" panose="020B0604030504040204" pitchFamily="34" charset="0"/>
                <a:cs typeface="Tahoma" panose="020B0604030504040204" pitchFamily="34" charset="0"/>
              </a:rPr>
              <a:t>Roadmap &amp; Microsoft Graph Migration</a:t>
            </a:r>
          </a:p>
        </p:txBody>
      </p:sp>
      <p:sp>
        <p:nvSpPr>
          <p:cNvPr id="4" name="Subtitle 3"/>
          <p:cNvSpPr>
            <a:spLocks noGrp="1"/>
          </p:cNvSpPr>
          <p:nvPr>
            <p:ph type="subTitle" idx="13"/>
          </p:nvPr>
        </p:nvSpPr>
        <p:spPr/>
        <p:txBody>
          <a:bodyPr>
            <a:normAutofit/>
          </a:bodyPr>
          <a:lstStyle/>
          <a:p>
            <a:r>
              <a:rPr>
                <a:latin typeface="Tahoma" panose="020B0604030504040204" pitchFamily="34" charset="0"/>
                <a:ea typeface="Tahoma" panose="020B0604030504040204" pitchFamily="34" charset="0"/>
                <a:cs typeface="Tahoma" panose="020B0604030504040204" pitchFamily="34" charset="0"/>
              </a:rPr>
              <a:t>Future-Proofing Beyond the Outlook COM Interface</a:t>
            </a:r>
          </a:p>
        </p:txBody>
      </p:sp>
      <p:sp>
        <p:nvSpPr>
          <p:cNvPr id="5" name="Rectangle 4"/>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228600" y="1508670"/>
            <a:ext cx="8686800" cy="2590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228600" y="1508670"/>
            <a:ext cx="4190999" cy="2590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228600" y="1508670"/>
            <a:ext cx="4190999" cy="2403222"/>
          </a:xfrm>
          <a:prstGeom prst="rect">
            <a:avLst/>
          </a:prstGeom>
          <a:noFill/>
          <a:ln>
            <a:noFill/>
          </a:ln>
        </p:spPr>
        <p:txBody>
          <a:bodyPr wrap="square" lIns="190500" tIns="0" rIns="0" bIns="190500" anchor="t">
            <a:spAutoFit/>
          </a:bodyPr>
          <a:lstStyle/>
          <a:p>
            <a:pPr marL="228600" indent="-91440" algn="l">
              <a:spcBef>
                <a:spcPts val="0"/>
              </a:spcBef>
              <a:spcAft>
                <a:spcPts val="800"/>
              </a:spcAft>
              <a:buSzPct val="100000"/>
              <a:buFont typeface="Arial"/>
              <a:buChar char="•"/>
            </a:pP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COM Interface Deprecation:</a:t>
            </a: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 Microsoft plans to retire the Outlook COM interface; long-term tools must adapt.</a:t>
            </a:r>
          </a:p>
          <a:p>
            <a:pPr marL="228600" lvl="1" indent="-91440" algn="l">
              <a:spcBef>
                <a:spcPts val="1200"/>
              </a:spcBef>
              <a:spcAft>
                <a:spcPts val="0"/>
              </a:spcAft>
              <a:buSzPct val="100000"/>
              <a:buFont typeface="Arial"/>
              <a:buChar char="•"/>
            </a:pP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Microsoft Graph Integration:</a:t>
            </a: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 Vendor is actively developing a version compatible with Microsoft Graph APIs.</a:t>
            </a:r>
          </a:p>
          <a:p>
            <a:pPr marL="228600" lvl="1" indent="-91440" algn="l">
              <a:spcBef>
                <a:spcPts val="1200"/>
              </a:spcBef>
              <a:spcAft>
                <a:spcPts val="0"/>
              </a:spcAft>
              <a:buSzPct val="100000"/>
              <a:buFont typeface="Arial"/>
              <a:buChar char="•"/>
            </a:pPr>
            <a:r>
              <a:rPr sz="1300" b="1" i="0">
                <a:solidFill>
                  <a:srgbClr val="616161"/>
                </a:solidFill>
                <a:latin typeface="Tahoma" panose="020B0604030504040204" pitchFamily="34" charset="0"/>
                <a:ea typeface="Tahoma" panose="020B0604030504040204" pitchFamily="34" charset="0"/>
                <a:cs typeface="Tahoma" panose="020B0604030504040204" pitchFamily="34" charset="0"/>
              </a:rPr>
              <a:t>Enterprise Continuity:</a:t>
            </a:r>
            <a:r>
              <a:rPr sz="1300" b="0" i="0">
                <a:solidFill>
                  <a:srgbClr val="616161"/>
                </a:solidFill>
                <a:latin typeface="Tahoma" panose="020B0604030504040204" pitchFamily="34" charset="0"/>
                <a:ea typeface="Tahoma" panose="020B0604030504040204" pitchFamily="34" charset="0"/>
                <a:cs typeface="Tahoma" panose="020B0604030504040204" pitchFamily="34" charset="0"/>
              </a:rPr>
              <a:t> Ensures future functionality and compliance as Microsoft evolves Outlook architecture.</a:t>
            </a:r>
          </a:p>
        </p:txBody>
      </p:sp>
      <p:sp>
        <p:nvSpPr>
          <p:cNvPr id="10" name="Rectangle 9"/>
          <p:cNvSpPr/>
          <p:nvPr/>
        </p:nvSpPr>
        <p:spPr>
          <a:xfrm>
            <a:off x="4724400" y="1508670"/>
            <a:ext cx="4190999" cy="25908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724400" y="1508670"/>
            <a:ext cx="4190999" cy="215444"/>
          </a:xfrm>
          <a:prstGeom prst="rect">
            <a:avLst/>
          </a:prstGeom>
          <a:noFill/>
          <a:ln>
            <a:noFill/>
          </a:ln>
        </p:spPr>
        <p:txBody>
          <a:bodyPr wrap="square" lIns="0" tIns="0" rIns="0" bIns="0" anchor="t">
            <a:spAutoFit/>
          </a:bodyPr>
          <a:lstStyle/>
          <a:p>
            <a:pPr algn="l"/>
            <a:endParaRPr>
              <a:latin typeface="Tahoma" panose="020B0604030504040204" pitchFamily="34" charset="0"/>
              <a:ea typeface="Tahoma" panose="020B0604030504040204" pitchFamily="34" charset="0"/>
              <a:cs typeface="Tahoma" panose="020B0604030504040204" pitchFamily="34" charset="0"/>
            </a:endParaRPr>
          </a:p>
        </p:txBody>
      </p:sp>
      <p:pic>
        <p:nvPicPr>
          <p:cNvPr id="12" name="Picture 11" descr="tmpwu3qucu1.png"/>
          <p:cNvPicPr>
            <a:picLocks noChangeAspect="1"/>
          </p:cNvPicPr>
          <p:nvPr/>
        </p:nvPicPr>
        <p:blipFill>
          <a:blip r:embed="rId3"/>
          <a:stretch>
            <a:fillRect/>
          </a:stretch>
        </p:blipFill>
        <p:spPr>
          <a:xfrm>
            <a:off x="4724400" y="1508670"/>
            <a:ext cx="4190999" cy="2362200"/>
          </a:xfrm>
          <a:prstGeom prst="rect">
            <a:avLst/>
          </a:prstGeom>
        </p:spPr>
      </p:pic>
      <p:sp>
        <p:nvSpPr>
          <p:cNvPr id="13" name="Rectangle 12"/>
          <p:cNvSpPr/>
          <p:nvPr/>
        </p:nvSpPr>
        <p:spPr>
          <a:xfrm>
            <a:off x="4724400" y="3947070"/>
            <a:ext cx="4190999" cy="152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4724400" y="3947070"/>
            <a:ext cx="4190999" cy="138499"/>
          </a:xfrm>
          <a:prstGeom prst="rect">
            <a:avLst/>
          </a:prstGeom>
          <a:noFill/>
          <a:ln>
            <a:noFill/>
          </a:ln>
        </p:spPr>
        <p:txBody>
          <a:bodyPr wrap="square" lIns="0" tIns="0" rIns="0" bIns="0" anchor="t">
            <a:spAutoFit/>
          </a:bodyPr>
          <a:lstStyle/>
          <a:p>
            <a:pPr algn="r">
              <a:spcAft>
                <a:spcPts val="1200"/>
              </a:spcAft>
            </a:pPr>
            <a:r>
              <a:rPr sz="900" b="0" i="0">
                <a:solidFill>
                  <a:srgbClr val="616161"/>
                </a:solidFill>
                <a:latin typeface="Tahoma" panose="020B0604030504040204" pitchFamily="34" charset="0"/>
                <a:ea typeface="Tahoma" panose="020B0604030504040204" pitchFamily="34" charset="0"/>
                <a:cs typeface="Tahoma" panose="020B0604030504040204" pitchFamily="34" charset="0"/>
              </a:rPr>
              <a:t>Photo by Campaign Creators on Unsplash</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63D297"/>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2043</Words>
  <Application>Microsoft Office PowerPoint</Application>
  <PresentationFormat>On-screen Show (16:9)</PresentationFormat>
  <Paragraphs>131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Tahoma</vt:lpstr>
      <vt:lpstr>Proxima Nova</vt:lpstr>
      <vt:lpstr>Arial</vt:lpstr>
      <vt:lpstr>Spearmint</vt:lpstr>
      <vt:lpstr>Approve Use of Tool Outlook Calendar Sync</vt:lpstr>
      <vt:lpstr>Introduction &amp; Context</vt:lpstr>
      <vt:lpstr>How It Works – Technical Architecture</vt:lpstr>
      <vt:lpstr>Privacy by Design &amp; Data Minimization</vt:lpstr>
      <vt:lpstr>Security Measures &amp; Local Processing</vt:lpstr>
      <vt:lpstr>Policy &amp; Licensing Considerations</vt:lpstr>
      <vt:lpstr>Compliance &amp; Legal Aspects</vt:lpstr>
      <vt:lpstr>IT Risk Assessment</vt:lpstr>
      <vt:lpstr>Roadmap &amp; Microsoft Graph Migration</vt:lpstr>
      <vt:lpstr>Comparison with Other Solutions</vt:lpstr>
      <vt:lpstr>Decision Guide &amp; Recommendations</vt:lpstr>
      <vt:lpstr>Conclusion &amp;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Goßler, Thomas</cp:lastModifiedBy>
  <cp:revision>11</cp:revision>
  <dcterms:modified xsi:type="dcterms:W3CDTF">2025-07-10T17:29:01Z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f6dbec8-95a8-4638-9f5f-bd076536645c_Enabled">
    <vt:lpwstr>true</vt:lpwstr>
  </property>
  <property fmtid="{D5CDD505-2E9C-101B-9397-08002B2CF9AE}" pid="3" name="MSIP_Label_ff6dbec8-95a8-4638-9f5f-bd076536645c_SetDate">
    <vt:lpwstr>2025-07-10T17:15:15Z</vt:lpwstr>
  </property>
  <property fmtid="{D5CDD505-2E9C-101B-9397-08002B2CF9AE}" pid="4" name="MSIP_Label_ff6dbec8-95a8-4638-9f5f-bd076536645c_Method">
    <vt:lpwstr>Standard</vt:lpwstr>
  </property>
  <property fmtid="{D5CDD505-2E9C-101B-9397-08002B2CF9AE}" pid="5" name="MSIP_Label_ff6dbec8-95a8-4638-9f5f-bd076536645c_Name">
    <vt:lpwstr>Restricted - Default</vt:lpwstr>
  </property>
  <property fmtid="{D5CDD505-2E9C-101B-9397-08002B2CF9AE}" pid="6" name="MSIP_Label_ff6dbec8-95a8-4638-9f5f-bd076536645c_SiteId">
    <vt:lpwstr>5dbf1add-202a-4b8d-815b-bf0fb024e033</vt:lpwstr>
  </property>
  <property fmtid="{D5CDD505-2E9C-101B-9397-08002B2CF9AE}" pid="7" name="MSIP_Label_ff6dbec8-95a8-4638-9f5f-bd076536645c_ActionId">
    <vt:lpwstr>5b6f10de-0d09-4a70-858f-a35f9551eafb</vt:lpwstr>
  </property>
  <property fmtid="{D5CDD505-2E9C-101B-9397-08002B2CF9AE}" pid="8" name="MSIP_Label_ff6dbec8-95a8-4638-9f5f-bd076536645c_ContentBits">
    <vt:lpwstr>0</vt:lpwstr>
  </property>
  <property fmtid="{D5CDD505-2E9C-101B-9397-08002B2CF9AE}" pid="9" name="MSIP_Label_ff6dbec8-95a8-4638-9f5f-bd076536645c_Tag">
    <vt:lpwstr>10, 3, 0, 1</vt:lpwstr>
  </property>
</Properties>
</file>